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C6BCDD9F-B915-4ABC-8847-F78750EA6C87}">
  <a:tblStyle styleName="Table_0" styleId="{C6BCDD9F-B915-4ABC-8847-F78750EA6C87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2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1" name="Shape 2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2" name="Shape 20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TreeFix isn’t the only program available to calculate costs.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Cole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8" name="Shape 2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Cole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5" name="Shape 2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6" name="Shape 21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Prof. Burleigh - used to answer any questions and to provide test cases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Ruchi - Provided treefix and research documentation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Documents</a:t>
            </a:r>
          </a:p>
          <a:p>
            <a:pPr rtl="0" lvl="0" indent="-317500" marL="91440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Char char="-"/>
            </a:pPr>
            <a:r>
              <a:rPr lang="en"/>
              <a:t>Treefix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sz="1400" lang="en"/>
              <a:t>(No hardware required, treefix can run on basic computers)</a:t>
            </a:r>
          </a:p>
          <a:p>
            <a:pPr>
              <a:spcBef>
                <a:spcPts val="0"/>
              </a:spcBef>
              <a:buNone/>
            </a:pPr>
            <a:r>
              <a:rPr sz="1400" lang="en"/>
              <a:t>Cole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2" name="Shape 2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3" name="Shape 22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Cole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9" name="Shape 2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0" name="Shape 23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Ian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3" name="Shape 2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4" name="Shape 2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Explain what the cost model is.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Ian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7" name="Shape 2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8" name="Shape 28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89" name="Shape 2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Ian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u="sng" sz="1000"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Robinson–Foulds Distance Algorithm</a:t>
            </a:r>
          </a:p>
          <a:p>
            <a:pPr rtl="0" lvl="0" indent="-292100" marL="457200"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AutoNum type="arabicPeriod"/>
            </a:pPr>
            <a:r>
              <a:rPr sz="1000"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dist ← 0</a:t>
            </a:r>
          </a:p>
          <a:p>
            <a:pPr rtl="0" lvl="0" indent="-292100" marL="457200"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AutoNum type="arabicPeriod"/>
            </a:pPr>
            <a:r>
              <a:rPr sz="1000"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Use least common ancestor (LCA) tree operation in order to produce reconciliation dictionaries from gene to species tree.</a:t>
            </a:r>
          </a:p>
          <a:p>
            <a:pPr rtl="0" lvl="0" indent="-292100" marL="457200"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AutoNum type="arabicPeriod"/>
            </a:pPr>
            <a:r>
              <a:rPr sz="1000"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for each entry (g_key, s_value) in the gene-&gt;species reconciliation dictionary:</a:t>
            </a:r>
          </a:p>
          <a:p>
            <a:pPr rtl="0" lvl="0" indent="-292100" marL="457200"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AutoNum type="arabicPeriod"/>
            </a:pPr>
            <a:r>
              <a:rPr sz="1000"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    if g_key is not s_value:</a:t>
            </a:r>
          </a:p>
          <a:p>
            <a:pPr rtl="0" lvl="0" indent="-292100" marL="457200"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AutoNum type="arabicPeriod"/>
            </a:pPr>
            <a:r>
              <a:rPr sz="1000"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       dist ← dist + 2</a:t>
            </a:r>
          </a:p>
          <a:p>
            <a:pPr lvl="0" indent="-292100" marL="457200"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AutoNum type="arabicPeriod"/>
            </a:pPr>
            <a:r>
              <a:rPr sz="1000"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normalize and return dist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4" name="Shape 2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5" name="Shape 29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Ian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Throw notes for what each does: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swig -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Numpy -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scipy -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1" name="Shape 3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2" name="Shape 30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03" name="Shape 3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Ian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RF cost model - Binary tree inputs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MulRF cost - non-binary trees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8" name="Shape 3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9" name="Shape 30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10" name="Shape 3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200" lang="en">
                <a:solidFill>
                  <a:srgbClr val="222222"/>
                </a:solidFill>
              </a:rPr>
              <a:t>phylogenetic - relationships among groups of organisms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5" name="Shape 3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6" name="Shape 31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17" name="Shape 3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Cole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2" name="Shape 3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3" name="Shape 32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24" name="Shape 3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each person did 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9" name="Shape 3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0" name="Shape 33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1" name="Shape 3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Ian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6" name="Shape 3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7" name="Shape 33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8" name="Shape 3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What is a gene tree improvement tool?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TreeFix - phylogenetic tool for creating the most optimal gene tree from a species tree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Dup-Loss - Uses biological cost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MulRF - uses mathematical cost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800" lang="en">
                <a:solidFill>
                  <a:schemeClr val="dk2"/>
                </a:solidFill>
              </a:rPr>
              <a:t>(Flow through treefix, User input into treefix and output)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0" name="Shape 1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7" name="Shape 1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4" name="Shape 1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5" name="Shape 19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being able to use duploss as well as new MulRF model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explain what RAxML is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61" name="Shape 61"/>
          <p:cNvGrpSpPr/>
          <p:nvPr/>
        </p:nvGrpSpPr>
        <p:grpSpPr>
          <a:xfrm>
            <a:off y="1000670" x="-11"/>
            <a:ext cy="3087224" cx="7314320"/>
            <a:chOff y="1378676" x="-11"/>
            <a:chExt cy="4116299" cx="7314320"/>
          </a:xfrm>
        </p:grpSpPr>
        <p:sp>
          <p:nvSpPr>
            <p:cNvPr id="62" name="Shape 62"/>
            <p:cNvSpPr/>
            <p:nvPr/>
          </p:nvSpPr>
          <p:spPr>
            <a:xfrm flipH="1">
              <a:off y="1378676" x="-11"/>
              <a:ext cy="4116299" cx="187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 flipH="1">
              <a:off y="1378676" x="187809"/>
              <a:ext cy="4116299" cx="71264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4" name="Shape 64"/>
          <p:cNvSpPr txBox="1"/>
          <p:nvPr>
            <p:ph type="ctrTitle"/>
          </p:nvPr>
        </p:nvSpPr>
        <p:spPr>
          <a:xfrm>
            <a:off y="1699932" x="685800"/>
            <a:ext cy="1000499" cx="64007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" type="subTitle"/>
          </p:nvPr>
        </p:nvSpPr>
        <p:spPr>
          <a:xfrm>
            <a:off y="2700338" x="685800"/>
            <a:ext cy="675299" cx="64007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y="4749850" x="8556783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68" name="Shape 68"/>
          <p:cNvGrpSpPr/>
          <p:nvPr/>
        </p:nvGrpSpPr>
        <p:grpSpPr>
          <a:xfrm>
            <a:off y="-9140" x="-13"/>
            <a:ext cy="1209421" cx="8005727"/>
            <a:chOff y="-12187" x="-13"/>
            <a:chExt cy="1161900" cx="8005727"/>
          </a:xfrm>
        </p:grpSpPr>
        <p:sp>
          <p:nvSpPr>
            <p:cNvPr id="69" name="Shape 69"/>
            <p:cNvSpPr/>
            <p:nvPr/>
          </p:nvSpPr>
          <p:spPr>
            <a:xfrm flipH="1">
              <a:off y="-12187" x="-13"/>
              <a:ext cy="1161900" cx="187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 flipH="1">
              <a:off y="-12187" x="187715"/>
              <a:ext cy="1161900" cx="78179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1" name="Shape 71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1278516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y="4749850" x="8556783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y="1278513" x="456245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2" type="body"/>
          </p:nvPr>
        </p:nvSpPr>
        <p:spPr>
          <a:xfrm>
            <a:off y="1278513" x="4648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grpSp>
        <p:nvGrpSpPr>
          <p:cNvPr id="77" name="Shape 77"/>
          <p:cNvGrpSpPr/>
          <p:nvPr/>
        </p:nvGrpSpPr>
        <p:grpSpPr>
          <a:xfrm>
            <a:off y="-9140" x="-13"/>
            <a:ext cy="1209421" cx="8005727"/>
            <a:chOff y="-12187" x="-13"/>
            <a:chExt cy="1161900" cx="8005727"/>
          </a:xfrm>
        </p:grpSpPr>
        <p:sp>
          <p:nvSpPr>
            <p:cNvPr id="78" name="Shape 78"/>
            <p:cNvSpPr/>
            <p:nvPr/>
          </p:nvSpPr>
          <p:spPr>
            <a:xfrm flipH="1">
              <a:off y="-12187" x="-13"/>
              <a:ext cy="1161900" cx="1878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flipH="1">
              <a:off y="-12187" x="187715"/>
              <a:ext cy="1161900" cx="78179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0" name="Shape 80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y="4749850" x="8556783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83" name="Shape 83"/>
          <p:cNvGrpSpPr/>
          <p:nvPr/>
        </p:nvGrpSpPr>
        <p:grpSpPr>
          <a:xfrm>
            <a:off y="-9140" x="-13"/>
            <a:ext cy="1209421" cx="8005727"/>
            <a:chOff y="-12187" x="-13"/>
            <a:chExt cy="1161900" cx="8005727"/>
          </a:xfrm>
        </p:grpSpPr>
        <p:sp>
          <p:nvSpPr>
            <p:cNvPr id="84" name="Shape 84"/>
            <p:cNvSpPr/>
            <p:nvPr/>
          </p:nvSpPr>
          <p:spPr>
            <a:xfrm flipH="1">
              <a:off y="-12187" x="-13"/>
              <a:ext cy="1161900" cx="1878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y="-12187" x="187715"/>
              <a:ext cy="1161900" cx="78179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6" name="Shape 86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y="4749850" x="8556783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/>
        </p:nvSpPr>
        <p:spPr>
          <a:xfrm flipH="1">
            <a:off y="4623760" x="8964665"/>
            <a:ext cy="521400" cx="1878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/>
        </p:nvSpPr>
        <p:spPr>
          <a:xfrm flipH="1">
            <a:off y="4623760" x="3866777"/>
            <a:ext cy="521400" cx="50979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623760" x="3866812"/>
            <a:ext cy="521400" cx="50979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y="4749850" x="8556783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idx="12" type="sldNum"/>
          </p:nvPr>
        </p:nvSpPr>
        <p:spPr>
          <a:xfrm>
            <a:off y="4749850" x="8556783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5" name="Shape 5"/>
          <p:cNvGrpSpPr/>
          <p:nvPr/>
        </p:nvGrpSpPr>
        <p:grpSpPr>
          <a:xfrm>
            <a:off y="-70" x="33867"/>
            <a:ext cy="2107677" cx="3409812"/>
            <a:chOff y="1493" x="0"/>
            <a:chExt cy="2810236" cx="3409812"/>
          </a:xfrm>
        </p:grpSpPr>
        <p:cxnSp>
          <p:nvCxnSpPr>
            <p:cNvPr id="6" name="Shape 6"/>
            <p:cNvCxnSpPr/>
            <p:nvPr/>
          </p:nvCxnSpPr>
          <p:spPr>
            <a:xfrm>
              <a:off y="245542" x="0"/>
              <a:ext cy="1500" cx="3251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y="1407880" x="-1212177"/>
              <a:ext cy="1500" cx="2806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y="474143" x="0"/>
              <a:ext cy="1500" cx="26669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y="702743" x="0"/>
              <a:ext cy="1500" cx="2167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y="931342" x="0"/>
              <a:ext cy="1500" cx="18626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y="1159942" x="0"/>
              <a:ext cy="1500" cx="1490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y="1388542" x="0"/>
              <a:ext cy="1500" cx="12191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y="1617142" x="0"/>
              <a:ext cy="1500" cx="990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y="1845742" x="0"/>
              <a:ext cy="1500" cx="745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y="2074342" x="0"/>
              <a:ext cy="1500" cx="5333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y="2302943" x="0"/>
              <a:ext cy="1500" cx="262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y="1238115" x="-814261"/>
              <a:ext cy="1500" cx="24683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y="1014527" x="-357712"/>
              <a:ext cy="1500" cx="2018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y="887576" x="-853"/>
              <a:ext cy="1500" cx="17639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y="790194" x="326307"/>
              <a:ext cy="1500" cx="15693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y="709726" x="636516"/>
              <a:ext cy="1500" cx="1408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y="603961" x="972228"/>
              <a:ext cy="1500" cx="11967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y="527761" x="1278236"/>
              <a:ext cy="1500" cx="10443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y="440776" x="1590398"/>
              <a:ext cy="1500" cx="879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y="377227" x="1883657"/>
              <a:ext cy="1500" cx="7527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y="292493" x="2198066"/>
              <a:ext cy="1500" cx="583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y="199376" x="2521027"/>
              <a:ext cy="1500" cx="397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y="148627" x="2801688"/>
              <a:ext cy="1500" cx="295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y="102444" x="3079242"/>
              <a:ext cy="1500" cx="201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y="85076" x="3324762"/>
              <a:ext cy="1500" cx="1686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</p:grpSp>
      <p:sp>
        <p:nvSpPr>
          <p:cNvPr id="31" name="Shape 3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1200150" x="457200"/>
            <a:ext cy="33945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  <p:grpSp>
        <p:nvGrpSpPr>
          <p:cNvPr id="33" name="Shape 33"/>
          <p:cNvGrpSpPr/>
          <p:nvPr/>
        </p:nvGrpSpPr>
        <p:grpSpPr>
          <a:xfrm rot="10800000">
            <a:off y="3035893" x="5734187"/>
            <a:ext cy="2107677" cx="3409812"/>
            <a:chOff y="1493" x="0"/>
            <a:chExt cy="2810236" cx="3409812"/>
          </a:xfrm>
        </p:grpSpPr>
        <p:cxnSp>
          <p:nvCxnSpPr>
            <p:cNvPr id="34" name="Shape 34"/>
            <p:cNvCxnSpPr/>
            <p:nvPr/>
          </p:nvCxnSpPr>
          <p:spPr>
            <a:xfrm>
              <a:off y="245542" x="0"/>
              <a:ext cy="1500" cx="3251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y="1407880" x="-1212177"/>
              <a:ext cy="1500" cx="2806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y="474143" x="0"/>
              <a:ext cy="1500" cx="26669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y="702743" x="0"/>
              <a:ext cy="1500" cx="2167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y="931342" x="0"/>
              <a:ext cy="1500" cx="18626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y="1159942" x="0"/>
              <a:ext cy="1500" cx="1490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y="1388542" x="0"/>
              <a:ext cy="1500" cx="12191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y="1617142" x="0"/>
              <a:ext cy="1500" cx="990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y="1845742" x="0"/>
              <a:ext cy="1500" cx="745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y="2074342" x="0"/>
              <a:ext cy="1500" cx="5333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y="2302943" x="0"/>
              <a:ext cy="1500" cx="262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y="1238115" x="-814261"/>
              <a:ext cy="1500" cx="24683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y="1014527" x="-357712"/>
              <a:ext cy="1500" cx="20180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y="887576" x="-853"/>
              <a:ext cy="1500" cx="17639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y="790194" x="326307"/>
              <a:ext cy="1500" cx="15693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y="709726" x="636516"/>
              <a:ext cy="1500" cx="1408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y="603961" x="972228"/>
              <a:ext cy="1500" cx="11967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y="527761" x="1278236"/>
              <a:ext cy="1500" cx="10443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y="440776" x="1590398"/>
              <a:ext cy="1500" cx="879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y="377227" x="1883657"/>
              <a:ext cy="1500" cx="7527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y="292493" x="2198066"/>
              <a:ext cy="1500" cx="583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y="199376" x="2521027"/>
              <a:ext cy="1500" cx="3972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y="148627" x="2801688"/>
              <a:ext cy="1500" cx="2954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y="102444" x="3079242"/>
              <a:ext cy="1500" cx="201599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y="85076" x="3324762"/>
              <a:ext cy="1500" cx="1686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w="med" len="med" type="none"/>
              <a:tailEnd w="med" len="med" type="none"/>
            </a:ln>
          </p:spPr>
        </p:cxnSp>
      </p:grpSp>
      <p:sp>
        <p:nvSpPr>
          <p:cNvPr id="59" name="Shape 59"/>
          <p:cNvSpPr txBox="1"/>
          <p:nvPr>
            <p:ph idx="12" type="sldNum"/>
          </p:nvPr>
        </p:nvSpPr>
        <p:spPr>
          <a:xfrm>
            <a:off y="4749850" x="8556783"/>
            <a:ext cy="393600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gcc.gnu.org/" Type="http://schemas.openxmlformats.org/officeDocument/2006/relationships/hyperlink" TargetMode="External" Id="rId4"/><Relationship Target="http://python.org/" Type="http://schemas.openxmlformats.org/officeDocument/2006/relationships/hyperlink" TargetMode="External" Id="rId3"/><Relationship Target="http://www.swig.org/" Type="http://schemas.openxmlformats.org/officeDocument/2006/relationships/hyperlink" TargetMode="External" Id="rId5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y="1161050" x="685800"/>
            <a:ext cy="644700" cx="6400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600" lang="en">
                <a:latin typeface="Ubuntu"/>
                <a:ea typeface="Ubuntu"/>
                <a:cs typeface="Ubuntu"/>
                <a:sym typeface="Ubuntu"/>
              </a:rPr>
              <a:t>Gene Tree Improvement Tool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y="1752272" x="685800"/>
            <a:ext cy="1958400" cx="6400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sz="1600" lang="en">
                <a:latin typeface="Ubuntu"/>
                <a:ea typeface="Ubuntu"/>
                <a:cs typeface="Ubuntu"/>
                <a:sym typeface="Ubuntu"/>
              </a:rPr>
              <a:t>Team: May 15-10</a:t>
            </a:r>
          </a:p>
          <a:p>
            <a:pPr algn="ctr" rtl="0">
              <a:spcBef>
                <a:spcPts val="0"/>
              </a:spcBef>
              <a:buNone/>
            </a:pPr>
            <a:r>
              <a:rPr sz="1600" lang="en">
                <a:latin typeface="Ubuntu"/>
                <a:ea typeface="Ubuntu"/>
                <a:cs typeface="Ubuntu"/>
                <a:sym typeface="Ubuntu"/>
              </a:rPr>
              <a:t>Advisor: Ruchi Chaudhary</a:t>
            </a:r>
          </a:p>
          <a:p>
            <a:pPr algn="ctr" rtl="0">
              <a:spcBef>
                <a:spcPts val="0"/>
              </a:spcBef>
              <a:buNone/>
            </a:pPr>
            <a:r>
              <a:rPr sz="1600" lang="en">
                <a:latin typeface="Ubuntu"/>
                <a:ea typeface="Ubuntu"/>
                <a:cs typeface="Ubuntu"/>
                <a:sym typeface="Ubuntu"/>
              </a:rPr>
              <a:t>Client: Prof. J. Gordon Burleigh</a:t>
            </a:r>
          </a:p>
          <a:p>
            <a:pPr algn="ctr" rtl="0">
              <a:spcBef>
                <a:spcPts val="0"/>
              </a:spcBef>
              <a:buNone/>
            </a:pPr>
            <a:r>
              <a:rPr sz="1600" lang="en">
                <a:latin typeface="Ubuntu"/>
                <a:ea typeface="Ubuntu"/>
                <a:cs typeface="Ubuntu"/>
                <a:sym typeface="Ubuntu"/>
              </a:rPr>
              <a:t>Team Members: </a:t>
            </a:r>
          </a:p>
          <a:p>
            <a:pPr algn="ctr" rtl="0">
              <a:spcBef>
                <a:spcPts val="0"/>
              </a:spcBef>
              <a:buNone/>
            </a:pPr>
            <a:r>
              <a:rPr sz="1600" lang="en">
                <a:latin typeface="Ubuntu"/>
                <a:ea typeface="Ubuntu"/>
                <a:cs typeface="Ubuntu"/>
                <a:sym typeface="Ubuntu"/>
              </a:rPr>
              <a:t>Ben Streit - Team Leader</a:t>
            </a:r>
          </a:p>
          <a:p>
            <a:pPr algn="ctr" rtl="0" indent="0" marL="0">
              <a:spcBef>
                <a:spcPts val="0"/>
              </a:spcBef>
              <a:buNone/>
            </a:pPr>
            <a:r>
              <a:rPr sz="1600" lang="en">
                <a:latin typeface="Ubuntu"/>
                <a:ea typeface="Ubuntu"/>
                <a:cs typeface="Ubuntu"/>
                <a:sym typeface="Ubuntu"/>
              </a:rPr>
              <a:t>Paul Leichty - Communication Leader</a:t>
            </a:r>
          </a:p>
          <a:p>
            <a:pPr algn="ctr" rtl="0">
              <a:spcBef>
                <a:spcPts val="0"/>
              </a:spcBef>
              <a:buNone/>
            </a:pPr>
            <a:r>
              <a:rPr sz="1600" lang="en">
                <a:latin typeface="Ubuntu"/>
                <a:ea typeface="Ubuntu"/>
                <a:cs typeface="Ubuntu"/>
                <a:sym typeface="Ubuntu"/>
              </a:rPr>
              <a:t>Cole Poffenberger - Key Concept Holder</a:t>
            </a:r>
          </a:p>
          <a:p>
            <a:pPr algn="ctr">
              <a:spcBef>
                <a:spcPts val="0"/>
              </a:spcBef>
              <a:buNone/>
            </a:pPr>
            <a:r>
              <a:rPr sz="1600" lang="en">
                <a:latin typeface="Ubuntu"/>
                <a:ea typeface="Ubuntu"/>
                <a:cs typeface="Ubuntu"/>
                <a:sym typeface="Ubuntu"/>
              </a:rPr>
              <a:t>Ian Ray - Webmaster</a:t>
            </a:r>
          </a:p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y="4749850" x="8105550"/>
            <a:ext cy="393600" cx="99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May 15-10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Market Survey</a:t>
            </a:r>
          </a:p>
        </p:txBody>
      </p:sp>
      <p:sp>
        <p:nvSpPr>
          <p:cNvPr id="199" name="Shape 199"/>
          <p:cNvSpPr txBox="1"/>
          <p:nvPr>
            <p:ph idx="12" type="sldNum"/>
          </p:nvPr>
        </p:nvSpPr>
        <p:spPr>
          <a:xfrm>
            <a:off y="4749900" x="8009326"/>
            <a:ext cy="393600" cx="1074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May 15-10</a:t>
            </a:r>
          </a:p>
        </p:txBody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y="1278524" x="457200"/>
            <a:ext cy="30738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3429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Other gene tree improvement tools exist</a:t>
            </a:r>
          </a:p>
          <a:p>
            <a:pPr algn="l" rtl="0" lvl="1" marR="0" indent="-342900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Low computational resource consumption</a:t>
            </a:r>
          </a:p>
          <a:p>
            <a:pPr algn="l" rtl="0" lvl="0" marR="0" indent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Open-source MIT project extension</a:t>
            </a:r>
          </a:p>
          <a:p>
            <a:pPr algn="l" rtl="0" lvl="1" marR="0" indent="-342900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Ubuntu"/>
              <a:buChar char="○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Tool itself not profitable</a:t>
            </a:r>
          </a:p>
          <a:p>
            <a:pPr algn="l" rtl="0" lvl="0" marR="0" indent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algn="l" rtl="0" lvl="0" marR="0" indent="-34290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This project’s purpose is simply to enable new research</a:t>
            </a:r>
          </a:p>
          <a:p>
            <a:pPr algn="l" rtl="0" lvl="0" marR="0" indent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algn="l" rtl="0" lvl="0" marR="0" indent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algn="l" rtl="0" lv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4" name="Shape 2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aphicFrame>
        <p:nvGraphicFramePr>
          <p:cNvPr id="205" name="Shape 205"/>
          <p:cNvGraphicFramePr/>
          <p:nvPr/>
        </p:nvGraphicFramePr>
        <p:xfrm>
          <a:off y="1447550" x="4572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{C6BCDD9F-B915-4ABC-8847-F78750EA6C87}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50445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800"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Risk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800"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Probability of occurrence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sz="1800"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Impact on Project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800"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Mitigation Strategy</a:t>
                      </a:r>
                    </a:p>
                  </a:txBody>
                  <a:tcPr marR="91425" marB="91425" marT="91425" marL="91425"/>
                </a:tc>
              </a:tr>
              <a:tr h="1098625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May require extensive refactoring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0.7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High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Evaluate reusable code</a:t>
                      </a:r>
                    </a:p>
                  </a:txBody>
                  <a:tcPr marR="91425" marB="91425" marT="91425" marL="91425"/>
                </a:tc>
              </a:tr>
              <a:tr h="1082775"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May have to rewrite RAxML module to accept non-binary trees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0.2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Very High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Run test cases</a:t>
                      </a:r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  <p:sp>
        <p:nvSpPr>
          <p:cNvPr id="206" name="Shape 206"/>
          <p:cNvSpPr txBox="1"/>
          <p:nvPr>
            <p:ph type="title"/>
          </p:nvPr>
        </p:nvSpPr>
        <p:spPr>
          <a:xfrm>
            <a:off y="101100" x="457200"/>
            <a:ext cy="1013999" cx="81111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Potential Risks &amp; Mitigations</a:t>
            </a:r>
          </a:p>
        </p:txBody>
      </p:sp>
      <p:sp>
        <p:nvSpPr>
          <p:cNvPr id="207" name="Shape 207"/>
          <p:cNvSpPr txBox="1"/>
          <p:nvPr>
            <p:ph idx="12" type="sldNum"/>
          </p:nvPr>
        </p:nvSpPr>
        <p:spPr>
          <a:xfrm>
            <a:off y="4749850" x="8105542"/>
            <a:ext cy="393600" cx="9998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May 15-10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2" name="Shape 212"/>
          <p:cNvSpPr txBox="1"/>
          <p:nvPr>
            <p:ph idx="1" type="body"/>
          </p:nvPr>
        </p:nvSpPr>
        <p:spPr>
          <a:xfrm>
            <a:off y="1278516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Resources </a:t>
            </a:r>
          </a:p>
          <a:p>
            <a:pPr rtl="0" lvl="1" indent="-342900" marL="91440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Dr. Gordon Burleigh, University of Florida</a:t>
            </a:r>
          </a:p>
          <a:p>
            <a:pPr rtl="0" lvl="1" indent="-342900" marL="91440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Ruchi Chaudhary, Iowa State University</a:t>
            </a:r>
          </a:p>
          <a:p>
            <a:pPr rtl="0" lvl="0" indent="0" marL="457200">
              <a:spcBef>
                <a:spcPts val="0"/>
              </a:spcBef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Costs</a:t>
            </a:r>
          </a:p>
          <a:p>
            <a:pPr rtl="0" lvl="1" indent="-342900" marL="91440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No monetary hardware or software costs</a:t>
            </a:r>
          </a:p>
        </p:txBody>
      </p:sp>
      <p:sp>
        <p:nvSpPr>
          <p:cNvPr id="213" name="Shape 213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Resource/Cost Estimate</a:t>
            </a:r>
          </a:p>
        </p:txBody>
      </p:sp>
      <p:sp>
        <p:nvSpPr>
          <p:cNvPr id="214" name="Shape 214"/>
          <p:cNvSpPr txBox="1"/>
          <p:nvPr>
            <p:ph idx="12" type="sldNum"/>
          </p:nvPr>
        </p:nvSpPr>
        <p:spPr>
          <a:xfrm>
            <a:off y="4749850" x="8126942"/>
            <a:ext cy="393600" cx="978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May 15-10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8" name="Shape 2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9" name="Shape 219"/>
          <p:cNvSpPr txBox="1"/>
          <p:nvPr>
            <p:ph type="title"/>
          </p:nvPr>
        </p:nvSpPr>
        <p:spPr>
          <a:xfrm>
            <a:off y="101100" x="199275"/>
            <a:ext cy="1013999" cx="8487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Project Milestones &amp; Schedule </a:t>
            </a:r>
          </a:p>
        </p:txBody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y="1278516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0" marL="45720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First Semester</a:t>
            </a:r>
          </a:p>
          <a:p>
            <a:pPr rtl="0" lvl="0" indent="-34290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AutoNum type="arabicPeriod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Create design and project plan</a:t>
            </a:r>
          </a:p>
          <a:p>
            <a:pPr rtl="0" lvl="0" indent="-34290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AutoNum type="arabicPeriod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Implement RF module</a:t>
            </a:r>
          </a:p>
          <a:p>
            <a:pPr rtl="0" lvl="0" indent="-34290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AutoNum type="arabicPeriod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Integrate RF module in TreeFix</a:t>
            </a:r>
          </a:p>
          <a:p>
            <a:pPr rtl="0" lvl="0" indent="-34290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AutoNum type="arabicPeriod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Enable cost algorithm selection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rtl="0" lvl="0" indent="0" marL="45720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Second Semester</a:t>
            </a:r>
          </a:p>
          <a:p>
            <a:pPr rtl="0" lvl="0" indent="-34290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AutoNum type="arabicPeriod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Test RF algorithm</a:t>
            </a:r>
          </a:p>
          <a:p>
            <a:pPr rtl="0" lvl="0" indent="-34290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AutoNum type="arabicPeriod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Allow non-binary species tree inputs</a:t>
            </a:r>
          </a:p>
          <a:p>
            <a:pPr lvl="0" indent="-34290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AutoNum type="arabicPeriod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Test MulRF algorithm</a:t>
            </a:r>
          </a:p>
        </p:txBody>
      </p:sp>
      <p:sp>
        <p:nvSpPr>
          <p:cNvPr id="221" name="Shape 221"/>
          <p:cNvSpPr txBox="1"/>
          <p:nvPr>
            <p:ph idx="12" type="sldNum"/>
          </p:nvPr>
        </p:nvSpPr>
        <p:spPr>
          <a:xfrm>
            <a:off y="4749850" x="7977215"/>
            <a:ext cy="393600" cx="11283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May 15-10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5" name="Shape 2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6" name="Shape 226"/>
          <p:cNvSpPr txBox="1"/>
          <p:nvPr>
            <p:ph type="title"/>
          </p:nvPr>
        </p:nvSpPr>
        <p:spPr>
          <a:xfrm>
            <a:off y="101100" x="221400"/>
            <a:ext cy="1013999" cx="75513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Functional Decomposition</a:t>
            </a:r>
          </a:p>
        </p:txBody>
      </p:sp>
      <p:pic>
        <p:nvPicPr>
          <p:cNvPr id="227" name="Shape 2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60850" x="1865200"/>
            <a:ext cy="3954399" cx="5413601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Shape 228"/>
          <p:cNvSpPr txBox="1"/>
          <p:nvPr>
            <p:ph idx="12" type="sldNum"/>
          </p:nvPr>
        </p:nvSpPr>
        <p:spPr>
          <a:xfrm>
            <a:off y="4749850" x="7913064"/>
            <a:ext cy="393600" cx="11925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May 15-10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2" name="Shape 2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3" name="Shape 233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Detailed Design</a:t>
            </a:r>
          </a:p>
        </p:txBody>
      </p:sp>
      <p:sp>
        <p:nvSpPr>
          <p:cNvPr id="234" name="Shape 234"/>
          <p:cNvSpPr/>
          <p:nvPr/>
        </p:nvSpPr>
        <p:spPr>
          <a:xfrm>
            <a:off y="2386750" x="3180750"/>
            <a:ext cy="1830299" cx="1720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u="sng" sz="1200"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Abstract Cost Model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000">
              <a:solidFill>
                <a:schemeClr val="dk2"/>
              </a:solidFill>
              <a:latin typeface="Ubuntu"/>
              <a:ea typeface="Ubuntu"/>
              <a:cs typeface="Ubuntu"/>
              <a:sym typeface="Ubuntu"/>
            </a:endParaRPr>
          </a:p>
          <a:p>
            <a:pPr rtl="0">
              <a:spcBef>
                <a:spcPts val="0"/>
              </a:spcBef>
              <a:buNone/>
            </a:pPr>
            <a:r>
              <a:rPr sz="1200"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– ComputeCost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2"/>
              </a:solidFill>
              <a:latin typeface="Ubuntu"/>
              <a:ea typeface="Ubuntu"/>
              <a:cs typeface="Ubuntu"/>
              <a:sym typeface="Ubuntu"/>
            </a:endParaRPr>
          </a:p>
          <a:p>
            <a:pPr rtl="0">
              <a:spcBef>
                <a:spcPts val="0"/>
              </a:spcBef>
              <a:buNone/>
            </a:pPr>
            <a:r>
              <a:rPr sz="1200"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– ReconRoot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2"/>
              </a:solidFill>
              <a:latin typeface="Ubuntu"/>
              <a:ea typeface="Ubuntu"/>
              <a:cs typeface="Ubuntu"/>
              <a:sym typeface="Ubuntu"/>
            </a:endParaRPr>
          </a:p>
          <a:p>
            <a:pPr rtl="0">
              <a:spcBef>
                <a:spcPts val="0"/>
              </a:spcBef>
              <a:buNone/>
            </a:pPr>
            <a:r>
              <a:rPr sz="1200"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– OptimizeModel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2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35" name="Shape 235"/>
          <p:cNvSpPr txBox="1"/>
          <p:nvPr>
            <p:ph idx="12" type="sldNum"/>
          </p:nvPr>
        </p:nvSpPr>
        <p:spPr>
          <a:xfrm>
            <a:off y="4749850" x="8041401"/>
            <a:ext cy="393600" cx="1064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May 15-10</a:t>
            </a:r>
          </a:p>
        </p:txBody>
      </p:sp>
      <p:sp>
        <p:nvSpPr>
          <p:cNvPr id="236" name="Shape 236"/>
          <p:cNvSpPr/>
          <p:nvPr/>
        </p:nvSpPr>
        <p:spPr>
          <a:xfrm>
            <a:off y="1507350" x="457200"/>
            <a:ext cy="3426299" cx="2329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TreeFix</a:t>
            </a:r>
          </a:p>
        </p:txBody>
      </p:sp>
      <p:cxnSp>
        <p:nvCxnSpPr>
          <p:cNvPr id="237" name="Shape 237"/>
          <p:cNvCxnSpPr/>
          <p:nvPr/>
        </p:nvCxnSpPr>
        <p:spPr>
          <a:xfrm rot="10800000">
            <a:off y="3024500" x="2092200"/>
            <a:ext cy="0" cx="1099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238" name="Shape 238"/>
          <p:cNvCxnSpPr/>
          <p:nvPr/>
        </p:nvCxnSpPr>
        <p:spPr>
          <a:xfrm flipH="1">
            <a:off y="3753725" x="2084462"/>
            <a:ext cy="3299" cx="10952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239" name="Shape 239"/>
          <p:cNvSpPr/>
          <p:nvPr/>
        </p:nvSpPr>
        <p:spPr>
          <a:xfrm>
            <a:off y="2898500" x="1163975"/>
            <a:ext cy="1162200" cx="919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900"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main computation</a:t>
            </a:r>
          </a:p>
        </p:txBody>
      </p:sp>
      <p:cxnSp>
        <p:nvCxnSpPr>
          <p:cNvPr id="240" name="Shape 240"/>
          <p:cNvCxnSpPr/>
          <p:nvPr/>
        </p:nvCxnSpPr>
        <p:spPr>
          <a:xfrm rot="10800000">
            <a:off y="3389925" x="2092200"/>
            <a:ext cy="0" cx="1099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241" name="Shape 241"/>
          <p:cNvSpPr/>
          <p:nvPr/>
        </p:nvSpPr>
        <p:spPr>
          <a:xfrm>
            <a:off y="3479600" x="5558850"/>
            <a:ext cy="1523699" cx="1720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accent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u="sng" sz="1200" lang="en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rPr>
              <a:t>MulRF Cost Model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accent2"/>
              </a:solidFill>
              <a:latin typeface="Ubuntu"/>
              <a:ea typeface="Ubuntu"/>
              <a:cs typeface="Ubuntu"/>
              <a:sym typeface="Ubuntu"/>
            </a:endParaRPr>
          </a:p>
          <a:p>
            <a:pPr rtl="0" lvl="0">
              <a:spcBef>
                <a:spcPts val="0"/>
              </a:spcBef>
              <a:buNone/>
            </a:pPr>
            <a:r>
              <a:rPr sz="1200" lang="en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rPr>
              <a:t>– ComputeCost</a:t>
            </a:r>
          </a:p>
          <a:p>
            <a:pPr rtl="0" lvl="0" indent="-292100" marL="457200">
              <a:spcBef>
                <a:spcPts val="0"/>
              </a:spcBef>
              <a:buClr>
                <a:schemeClr val="accent2"/>
              </a:buClr>
              <a:buSzPct val="100000"/>
              <a:buFont typeface="Ubuntu"/>
              <a:buChar char="-"/>
            </a:pPr>
            <a:r>
              <a:rPr sz="1000" lang="en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rPr>
              <a:t>RF algorithm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rPr>
              <a:t>– OptimizeModel</a:t>
            </a:r>
          </a:p>
        </p:txBody>
      </p:sp>
      <p:sp>
        <p:nvSpPr>
          <p:cNvPr id="242" name="Shape 242"/>
          <p:cNvSpPr/>
          <p:nvPr/>
        </p:nvSpPr>
        <p:spPr>
          <a:xfrm>
            <a:off y="1638475" x="5549850"/>
            <a:ext cy="1584599" cx="1720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u="sng" sz="1200"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DupLoss Cost Model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2"/>
              </a:solidFill>
              <a:latin typeface="Ubuntu"/>
              <a:ea typeface="Ubuntu"/>
              <a:cs typeface="Ubuntu"/>
              <a:sym typeface="Ubuntu"/>
            </a:endParaRPr>
          </a:p>
          <a:p>
            <a:pPr rtl="0" lvl="0">
              <a:spcBef>
                <a:spcPts val="0"/>
              </a:spcBef>
              <a:buNone/>
            </a:pPr>
            <a:r>
              <a:rPr sz="1200"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– ComputeCost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2"/>
              </a:solidFill>
              <a:latin typeface="Ubuntu"/>
              <a:ea typeface="Ubuntu"/>
              <a:cs typeface="Ubuntu"/>
              <a:sym typeface="Ubuntu"/>
            </a:endParaRPr>
          </a:p>
          <a:p>
            <a:pPr rtl="0" lvl="0">
              <a:spcBef>
                <a:spcPts val="0"/>
              </a:spcBef>
              <a:buNone/>
            </a:pPr>
            <a:r>
              <a:rPr sz="1200"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–ReconRoot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2"/>
              </a:solidFill>
              <a:latin typeface="Ubuntu"/>
              <a:ea typeface="Ubuntu"/>
              <a:cs typeface="Ubuntu"/>
              <a:sym typeface="Ubuntu"/>
            </a:endParaRPr>
          </a:p>
          <a:p>
            <a:pPr rtl="0" lvl="0">
              <a:spcBef>
                <a:spcPts val="0"/>
              </a:spcBef>
              <a:buNone/>
            </a:pPr>
            <a:r>
              <a:rPr sz="1200"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– OptimizeModel</a:t>
            </a:r>
          </a:p>
        </p:txBody>
      </p:sp>
      <p:cxnSp>
        <p:nvCxnSpPr>
          <p:cNvPr id="243" name="Shape 243"/>
          <p:cNvCxnSpPr>
            <a:endCxn id="241" idx="1"/>
          </p:cNvCxnSpPr>
          <p:nvPr/>
        </p:nvCxnSpPr>
        <p:spPr>
          <a:xfrm>
            <a:off y="3746449" x="4901250"/>
            <a:ext cy="495000" cx="657600"/>
          </a:xfrm>
          <a:prstGeom prst="bentConnector3">
            <a:avLst>
              <a:gd fmla="val 50000" name="adj1"/>
            </a:avLst>
          </a:prstGeom>
          <a:noFill/>
          <a:ln w="19050" cap="flat">
            <a:solidFill>
              <a:schemeClr val="accent2"/>
            </a:solidFill>
            <a:prstDash val="dot"/>
            <a:round/>
            <a:headEnd w="lg" len="lg" type="triangle"/>
            <a:tailEnd w="lg" len="lg" type="none"/>
          </a:ln>
        </p:spPr>
      </p:cxnSp>
      <p:cxnSp>
        <p:nvCxnSpPr>
          <p:cNvPr id="244" name="Shape 244"/>
          <p:cNvCxnSpPr>
            <a:endCxn id="242" idx="1"/>
          </p:cNvCxnSpPr>
          <p:nvPr/>
        </p:nvCxnSpPr>
        <p:spPr>
          <a:xfrm rot="10800000" flipH="1">
            <a:off y="2430774" x="4901250"/>
            <a:ext cy="575400" cx="648600"/>
          </a:xfrm>
          <a:prstGeom prst="bentConnector3">
            <a:avLst>
              <a:gd fmla="val 50000" name="adj1"/>
            </a:avLst>
          </a:prstGeom>
          <a:noFill/>
          <a:ln w="19050" cap="flat">
            <a:solidFill>
              <a:schemeClr val="dk2"/>
            </a:solidFill>
            <a:prstDash val="dot"/>
            <a:round/>
            <a:headEnd w="lg" len="lg" type="triangle"/>
            <a:tailEnd w="lg" len="lg" type="none"/>
          </a:ln>
        </p:spPr>
      </p:cxnSp>
      <p:sp>
        <p:nvSpPr>
          <p:cNvPr id="245" name="Shape 245"/>
          <p:cNvSpPr/>
          <p:nvPr/>
        </p:nvSpPr>
        <p:spPr>
          <a:xfrm>
            <a:off y="1519550" x="3180750"/>
            <a:ext cy="575399" cx="1720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u="sng" sz="1200"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Abstract Probability Model</a:t>
            </a:r>
          </a:p>
          <a:p>
            <a:pPr lvl="0">
              <a:spcBef>
                <a:spcPts val="0"/>
              </a:spcBef>
              <a:buNone/>
            </a:pPr>
            <a:r>
              <a:rPr sz="1200"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– … </a:t>
            </a:r>
          </a:p>
        </p:txBody>
      </p:sp>
      <p:sp>
        <p:nvSpPr>
          <p:cNvPr id="246" name="Shape 246"/>
          <p:cNvSpPr txBox="1"/>
          <p:nvPr/>
        </p:nvSpPr>
        <p:spPr>
          <a:xfrm>
            <a:off y="4421450" x="1623725"/>
            <a:ext cy="393600" cx="520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000" lang="en">
                <a:solidFill>
                  <a:schemeClr val="dk2"/>
                </a:solidFill>
              </a:rPr>
              <a:t>User Inputs</a:t>
            </a:r>
          </a:p>
        </p:txBody>
      </p:sp>
      <p:cxnSp>
        <p:nvCxnSpPr>
          <p:cNvPr id="247" name="Shape 247"/>
          <p:cNvCxnSpPr>
            <a:endCxn id="239" idx="0"/>
          </p:cNvCxnSpPr>
          <p:nvPr/>
        </p:nvCxnSpPr>
        <p:spPr>
          <a:xfrm flipH="1">
            <a:off y="1807399" x="1623724"/>
            <a:ext cy="1091100" cx="1552799"/>
          </a:xfrm>
          <a:prstGeom prst="bentConnector2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cxnSp>
        <p:nvCxnSpPr>
          <p:cNvPr id="248" name="Shape 248"/>
          <p:cNvCxnSpPr>
            <a:stCxn id="245" idx="3"/>
          </p:cNvCxnSpPr>
          <p:nvPr/>
        </p:nvCxnSpPr>
        <p:spPr>
          <a:xfrm rot="10800000" flipH="1">
            <a:off y="1467649" x="4901249"/>
            <a:ext cy="339600" cx="4430700"/>
          </a:xfrm>
          <a:prstGeom prst="bentConnector3">
            <a:avLst>
              <a:gd fmla="val 6946" name="adj1"/>
            </a:avLst>
          </a:prstGeom>
          <a:noFill/>
          <a:ln w="19050" cap="flat">
            <a:solidFill>
              <a:schemeClr val="dk2"/>
            </a:solidFill>
            <a:prstDash val="dot"/>
            <a:round/>
            <a:headEnd w="lg" len="lg" type="none"/>
            <a:tailEnd w="lg" len="lg" type="none"/>
          </a:ln>
        </p:spPr>
      </p:cxnSp>
      <p:cxnSp>
        <p:nvCxnSpPr>
          <p:cNvPr id="249" name="Shape 249"/>
          <p:cNvCxnSpPr>
            <a:endCxn id="239" idx="2"/>
          </p:cNvCxnSpPr>
          <p:nvPr/>
        </p:nvCxnSpPr>
        <p:spPr>
          <a:xfrm rot="10800000">
            <a:off y="4060699" x="1623724"/>
            <a:ext cy="11151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250" name="Shape 250"/>
          <p:cNvSpPr/>
          <p:nvPr/>
        </p:nvSpPr>
        <p:spPr>
          <a:xfrm>
            <a:off y="4358250" x="3180750"/>
            <a:ext cy="575399" cx="1720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sz="1200"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Utility Frameworks</a:t>
            </a:r>
          </a:p>
        </p:txBody>
      </p:sp>
      <p:cxnSp>
        <p:nvCxnSpPr>
          <p:cNvPr id="251" name="Shape 251"/>
          <p:cNvCxnSpPr>
            <a:stCxn id="250" idx="0"/>
            <a:endCxn id="234" idx="2"/>
          </p:cNvCxnSpPr>
          <p:nvPr/>
        </p:nvCxnSpPr>
        <p:spPr>
          <a:xfrm rot="10800000">
            <a:off y="4216950" x="4040999"/>
            <a:ext cy="1413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252" name="Shape 252"/>
          <p:cNvCxnSpPr>
            <a:stCxn id="250" idx="1"/>
            <a:endCxn id="245" idx="2"/>
          </p:cNvCxnSpPr>
          <p:nvPr/>
        </p:nvCxnSpPr>
        <p:spPr>
          <a:xfrm rot="10800000" flipH="1">
            <a:off y="2095049" x="3180750"/>
            <a:ext cy="2550900" cx="860100"/>
          </a:xfrm>
          <a:prstGeom prst="bentConnector4">
            <a:avLst>
              <a:gd fmla="val -27676" name="adj1"/>
              <a:gd fmla="val 94353" name="adj2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6" name="Shape 2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7" name="Shape 257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RF Algorithm Visualization</a:t>
            </a:r>
          </a:p>
        </p:txBody>
      </p:sp>
      <p:grpSp>
        <p:nvGrpSpPr>
          <p:cNvPr id="258" name="Shape 258"/>
          <p:cNvGrpSpPr/>
          <p:nvPr/>
        </p:nvGrpSpPr>
        <p:grpSpPr>
          <a:xfrm>
            <a:off y="2229680" x="807696"/>
            <a:ext cy="1787231" cx="2038954"/>
            <a:chOff y="1976325" x="137225"/>
            <a:chExt cy="2670299" cx="2996699"/>
          </a:xfrm>
        </p:grpSpPr>
        <p:sp>
          <p:nvSpPr>
            <p:cNvPr id="259" name="Shape 259"/>
            <p:cNvSpPr/>
            <p:nvPr/>
          </p:nvSpPr>
          <p:spPr>
            <a:xfrm>
              <a:off y="4187325" x="137225"/>
              <a:ext cy="459299" cx="469499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">
                  <a:latin typeface="Ubuntu"/>
                  <a:ea typeface="Ubuntu"/>
                  <a:cs typeface="Ubuntu"/>
                  <a:sym typeface="Ubuntu"/>
                </a:rPr>
                <a:t>A</a:t>
              </a:r>
            </a:p>
          </p:txBody>
        </p:sp>
        <p:sp>
          <p:nvSpPr>
            <p:cNvPr id="260" name="Shape 260"/>
            <p:cNvSpPr/>
            <p:nvPr/>
          </p:nvSpPr>
          <p:spPr>
            <a:xfrm>
              <a:off y="4187325" x="769025"/>
              <a:ext cy="459299" cx="469499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>
                <a:spcBef>
                  <a:spcPts val="0"/>
                </a:spcBef>
                <a:buNone/>
              </a:pPr>
              <a:r>
                <a:rPr lang="en">
                  <a:latin typeface="Ubuntu"/>
                  <a:ea typeface="Ubuntu"/>
                  <a:cs typeface="Ubuntu"/>
                  <a:sym typeface="Ubuntu"/>
                </a:rPr>
                <a:t>B</a:t>
              </a:r>
            </a:p>
          </p:txBody>
        </p:sp>
        <p:sp>
          <p:nvSpPr>
            <p:cNvPr id="261" name="Shape 261"/>
            <p:cNvSpPr/>
            <p:nvPr/>
          </p:nvSpPr>
          <p:spPr>
            <a:xfrm>
              <a:off y="4187325" x="1400825"/>
              <a:ext cy="459299" cx="469499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>
                <a:spcBef>
                  <a:spcPts val="0"/>
                </a:spcBef>
                <a:buNone/>
              </a:pPr>
              <a:r>
                <a:rPr lang="en">
                  <a:latin typeface="Ubuntu"/>
                  <a:ea typeface="Ubuntu"/>
                  <a:cs typeface="Ubuntu"/>
                  <a:sym typeface="Ubuntu"/>
                </a:rPr>
                <a:t>C</a:t>
              </a:r>
            </a:p>
          </p:txBody>
        </p:sp>
        <p:sp>
          <p:nvSpPr>
            <p:cNvPr id="262" name="Shape 262"/>
            <p:cNvSpPr/>
            <p:nvPr/>
          </p:nvSpPr>
          <p:spPr>
            <a:xfrm>
              <a:off y="4187325" x="2032625"/>
              <a:ext cy="459299" cx="469499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>
                <a:spcBef>
                  <a:spcPts val="0"/>
                </a:spcBef>
                <a:buNone/>
              </a:pPr>
              <a:r>
                <a:rPr lang="en">
                  <a:latin typeface="Ubuntu"/>
                  <a:ea typeface="Ubuntu"/>
                  <a:cs typeface="Ubuntu"/>
                  <a:sym typeface="Ubuntu"/>
                </a:rPr>
                <a:t>D</a:t>
              </a:r>
            </a:p>
          </p:txBody>
        </p:sp>
        <p:sp>
          <p:nvSpPr>
            <p:cNvPr id="263" name="Shape 263"/>
            <p:cNvSpPr/>
            <p:nvPr/>
          </p:nvSpPr>
          <p:spPr>
            <a:xfrm>
              <a:off y="4187325" x="2664425"/>
              <a:ext cy="459299" cx="469499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>
                <a:spcBef>
                  <a:spcPts val="0"/>
                </a:spcBef>
                <a:buNone/>
              </a:pPr>
              <a:r>
                <a:rPr lang="en">
                  <a:latin typeface="Ubuntu"/>
                  <a:ea typeface="Ubuntu"/>
                  <a:cs typeface="Ubuntu"/>
                  <a:sym typeface="Ubuntu"/>
                </a:rPr>
                <a:t>E</a:t>
              </a:r>
            </a:p>
          </p:txBody>
        </p:sp>
        <p:cxnSp>
          <p:nvCxnSpPr>
            <p:cNvPr id="264" name="Shape 264"/>
            <p:cNvCxnSpPr>
              <a:stCxn id="259" idx="0"/>
            </p:cNvCxnSpPr>
            <p:nvPr/>
          </p:nvCxnSpPr>
          <p:spPr>
            <a:xfrm rot="10800000" flipH="1">
              <a:off y="1976325" x="371974"/>
              <a:ext cy="2211000" cx="12765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265" name="Shape 265"/>
            <p:cNvCxnSpPr>
              <a:stCxn id="260" idx="0"/>
            </p:cNvCxnSpPr>
            <p:nvPr/>
          </p:nvCxnSpPr>
          <p:spPr>
            <a:xfrm rot="10800000">
              <a:off y="3630525" x="682474"/>
              <a:ext cy="556800" cx="3213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266" name="Shape 266"/>
            <p:cNvCxnSpPr>
              <a:stCxn id="263" idx="0"/>
            </p:cNvCxnSpPr>
            <p:nvPr/>
          </p:nvCxnSpPr>
          <p:spPr>
            <a:xfrm rot="10800000">
              <a:off y="2000325" x="1636474"/>
              <a:ext cy="2187000" cx="12627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267" name="Shape 267"/>
            <p:cNvCxnSpPr/>
            <p:nvPr/>
          </p:nvCxnSpPr>
          <p:spPr>
            <a:xfrm rot="10800000" flipH="1">
              <a:off y="3617925" x="1629575"/>
              <a:ext cy="569399" cx="328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268" name="Shape 268"/>
            <p:cNvCxnSpPr/>
            <p:nvPr/>
          </p:nvCxnSpPr>
          <p:spPr>
            <a:xfrm rot="10800000">
              <a:off y="2559225" x="1321474"/>
              <a:ext cy="1628099" cx="9399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</p:grpSp>
      <p:grpSp>
        <p:nvGrpSpPr>
          <p:cNvPr id="269" name="Shape 269"/>
          <p:cNvGrpSpPr/>
          <p:nvPr/>
        </p:nvGrpSpPr>
        <p:grpSpPr>
          <a:xfrm>
            <a:off y="2214860" x="5383233"/>
            <a:ext cy="1816872" cx="2038954"/>
            <a:chOff y="1976325" x="5191625"/>
            <a:chExt cy="2670299" cx="2996699"/>
          </a:xfrm>
        </p:grpSpPr>
        <p:sp>
          <p:nvSpPr>
            <p:cNvPr id="270" name="Shape 270"/>
            <p:cNvSpPr/>
            <p:nvPr/>
          </p:nvSpPr>
          <p:spPr>
            <a:xfrm>
              <a:off y="4187325" x="5191625"/>
              <a:ext cy="459299" cx="469499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rtl="0" lvl="0">
                <a:spcBef>
                  <a:spcPts val="0"/>
                </a:spcBef>
                <a:buNone/>
              </a:pPr>
              <a:r>
                <a:rPr lang="en">
                  <a:latin typeface="Ubuntu"/>
                  <a:ea typeface="Ubuntu"/>
                  <a:cs typeface="Ubuntu"/>
                  <a:sym typeface="Ubuntu"/>
                </a:rPr>
                <a:t>A</a:t>
              </a:r>
            </a:p>
          </p:txBody>
        </p:sp>
        <p:sp>
          <p:nvSpPr>
            <p:cNvPr id="271" name="Shape 271"/>
            <p:cNvSpPr/>
            <p:nvPr/>
          </p:nvSpPr>
          <p:spPr>
            <a:xfrm>
              <a:off y="4187325" x="5823425"/>
              <a:ext cy="459299" cx="469499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>
                <a:spcBef>
                  <a:spcPts val="0"/>
                </a:spcBef>
                <a:buNone/>
              </a:pPr>
              <a:r>
                <a:rPr lang="en">
                  <a:latin typeface="Ubuntu"/>
                  <a:ea typeface="Ubuntu"/>
                  <a:cs typeface="Ubuntu"/>
                  <a:sym typeface="Ubuntu"/>
                </a:rPr>
                <a:t>B</a:t>
              </a:r>
            </a:p>
          </p:txBody>
        </p:sp>
        <p:sp>
          <p:nvSpPr>
            <p:cNvPr id="272" name="Shape 272"/>
            <p:cNvSpPr/>
            <p:nvPr/>
          </p:nvSpPr>
          <p:spPr>
            <a:xfrm>
              <a:off y="4187325" x="6455225"/>
              <a:ext cy="459299" cx="469499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>
                <a:spcBef>
                  <a:spcPts val="0"/>
                </a:spcBef>
                <a:buNone/>
              </a:pPr>
              <a:r>
                <a:rPr lang="en">
                  <a:latin typeface="Ubuntu"/>
                  <a:ea typeface="Ubuntu"/>
                  <a:cs typeface="Ubuntu"/>
                  <a:sym typeface="Ubuntu"/>
                </a:rPr>
                <a:t>C</a:t>
              </a:r>
            </a:p>
          </p:txBody>
        </p:sp>
        <p:sp>
          <p:nvSpPr>
            <p:cNvPr id="273" name="Shape 273"/>
            <p:cNvSpPr/>
            <p:nvPr/>
          </p:nvSpPr>
          <p:spPr>
            <a:xfrm>
              <a:off y="4187325" x="7087025"/>
              <a:ext cy="459299" cx="469499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>
                <a:spcBef>
                  <a:spcPts val="0"/>
                </a:spcBef>
                <a:buNone/>
              </a:pPr>
              <a:r>
                <a:rPr lang="en">
                  <a:latin typeface="Ubuntu"/>
                  <a:ea typeface="Ubuntu"/>
                  <a:cs typeface="Ubuntu"/>
                  <a:sym typeface="Ubuntu"/>
                </a:rPr>
                <a:t>D</a:t>
              </a:r>
            </a:p>
          </p:txBody>
        </p:sp>
        <p:sp>
          <p:nvSpPr>
            <p:cNvPr id="274" name="Shape 274"/>
            <p:cNvSpPr/>
            <p:nvPr/>
          </p:nvSpPr>
          <p:spPr>
            <a:xfrm>
              <a:off y="4187325" x="7718825"/>
              <a:ext cy="459299" cx="469499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>
                <a:spcBef>
                  <a:spcPts val="0"/>
                </a:spcBef>
                <a:buNone/>
              </a:pPr>
              <a:r>
                <a:rPr lang="en">
                  <a:latin typeface="Ubuntu"/>
                  <a:ea typeface="Ubuntu"/>
                  <a:cs typeface="Ubuntu"/>
                  <a:sym typeface="Ubuntu"/>
                </a:rPr>
                <a:t>E</a:t>
              </a:r>
            </a:p>
          </p:txBody>
        </p:sp>
        <p:cxnSp>
          <p:nvCxnSpPr>
            <p:cNvPr id="275" name="Shape 275"/>
            <p:cNvCxnSpPr/>
            <p:nvPr/>
          </p:nvCxnSpPr>
          <p:spPr>
            <a:xfrm rot="10800000" flipH="1">
              <a:off y="1976325" x="5426375"/>
              <a:ext cy="2210999" cx="12765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276" name="Shape 276"/>
            <p:cNvCxnSpPr/>
            <p:nvPr/>
          </p:nvCxnSpPr>
          <p:spPr>
            <a:xfrm rot="10800000">
              <a:off y="2000325" x="6690875"/>
              <a:ext cy="2186999" cx="1262699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277" name="Shape 277"/>
            <p:cNvCxnSpPr/>
            <p:nvPr/>
          </p:nvCxnSpPr>
          <p:spPr>
            <a:xfrm rot="10800000">
              <a:off y="3106424" x="6066874"/>
              <a:ext cy="1080900" cx="6240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278" name="Shape 278"/>
            <p:cNvCxnSpPr/>
            <p:nvPr/>
          </p:nvCxnSpPr>
          <p:spPr>
            <a:xfrm rot="10800000" flipH="1">
              <a:off y="3663675" x="6066875"/>
              <a:ext cy="530099" cx="305999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279" name="Shape 279"/>
            <p:cNvCxnSpPr/>
            <p:nvPr/>
          </p:nvCxnSpPr>
          <p:spPr>
            <a:xfrm rot="10800000" flipH="1">
              <a:off y="3644025" x="7338175"/>
              <a:ext cy="530099" cx="305999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</p:grpSp>
      <p:sp>
        <p:nvSpPr>
          <p:cNvPr id="280" name="Shape 280"/>
          <p:cNvSpPr txBox="1"/>
          <p:nvPr/>
        </p:nvSpPr>
        <p:spPr>
          <a:xfrm>
            <a:off y="1266275" x="1041425"/>
            <a:ext cy="797399" cx="2600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Gene Tree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Cluster Set: </a:t>
            </a:r>
          </a:p>
          <a:p>
            <a:pPr rtl="0" lvl="0" indent="45720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{ {a b},  {c d},  {a b c d} }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2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81" name="Shape 281"/>
          <p:cNvSpPr txBox="1"/>
          <p:nvPr/>
        </p:nvSpPr>
        <p:spPr>
          <a:xfrm>
            <a:off y="1315387" x="5714200"/>
            <a:ext cy="797399" cx="25251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Species Tree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Cluster Set: </a:t>
            </a:r>
          </a:p>
          <a:p>
            <a:pPr rtl="0" lvl="0" indent="45720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{ {a b c},  {b c},  {d e} }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2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282" name="Shape 282"/>
          <p:cNvCxnSpPr/>
          <p:nvPr/>
        </p:nvCxnSpPr>
        <p:spPr>
          <a:xfrm rot="10800000" flipH="1">
            <a:off y="2229674" x="1630525"/>
            <a:ext cy="381600" cx="4770599"/>
          </a:xfrm>
          <a:prstGeom prst="straightConnector1">
            <a:avLst/>
          </a:prstGeom>
          <a:noFill/>
          <a:ln w="19050" cap="flat">
            <a:solidFill>
              <a:schemeClr val="accent5"/>
            </a:solidFill>
            <a:prstDash val="dash"/>
            <a:round/>
            <a:headEnd w="lg" len="lg" type="none"/>
            <a:tailEnd w="lg" len="lg" type="triangle"/>
          </a:ln>
        </p:spPr>
      </p:cxnSp>
      <p:cxnSp>
        <p:nvCxnSpPr>
          <p:cNvPr id="283" name="Shape 283"/>
          <p:cNvCxnSpPr/>
          <p:nvPr/>
        </p:nvCxnSpPr>
        <p:spPr>
          <a:xfrm rot="10800000" flipH="1">
            <a:off y="3001025" x="1188225"/>
            <a:ext cy="347099" cx="4787999"/>
          </a:xfrm>
          <a:prstGeom prst="straightConnector1">
            <a:avLst/>
          </a:prstGeom>
          <a:noFill/>
          <a:ln w="19050" cap="flat">
            <a:solidFill>
              <a:schemeClr val="accent5"/>
            </a:solidFill>
            <a:prstDash val="dash"/>
            <a:round/>
            <a:headEnd w="lg" len="lg" type="none"/>
            <a:tailEnd w="lg" len="lg" type="triangle"/>
          </a:ln>
        </p:spPr>
      </p:cxnSp>
      <p:cxnSp>
        <p:nvCxnSpPr>
          <p:cNvPr id="284" name="Shape 284"/>
          <p:cNvCxnSpPr/>
          <p:nvPr/>
        </p:nvCxnSpPr>
        <p:spPr>
          <a:xfrm rot="10800000" flipH="1">
            <a:off y="2229449" x="2046925"/>
            <a:ext cy="1110000" cx="4354200"/>
          </a:xfrm>
          <a:prstGeom prst="straightConnector1">
            <a:avLst/>
          </a:prstGeom>
          <a:noFill/>
          <a:ln w="19050" cap="flat">
            <a:solidFill>
              <a:schemeClr val="accent5"/>
            </a:solidFill>
            <a:prstDash val="dash"/>
            <a:round/>
            <a:headEnd w="lg" len="lg" type="none"/>
            <a:tailEnd w="lg" len="lg" type="triangle"/>
          </a:ln>
        </p:spPr>
      </p:cxnSp>
      <p:sp>
        <p:nvSpPr>
          <p:cNvPr id="285" name="Shape 285"/>
          <p:cNvSpPr txBox="1"/>
          <p:nvPr/>
        </p:nvSpPr>
        <p:spPr>
          <a:xfrm>
            <a:off y="4453800" x="3336600"/>
            <a:ext cy="347099" cx="1556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RF distance of 6.</a:t>
            </a:r>
          </a:p>
        </p:txBody>
      </p:sp>
      <p:sp>
        <p:nvSpPr>
          <p:cNvPr id="286" name="Shape 286"/>
          <p:cNvSpPr txBox="1"/>
          <p:nvPr>
            <p:ph idx="12" type="sldNum"/>
          </p:nvPr>
        </p:nvSpPr>
        <p:spPr>
          <a:xfrm>
            <a:off y="4749850" x="8126942"/>
            <a:ext cy="393600" cx="978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May 15-10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0" name="Shape 2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1" name="Shape 291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Technology Platform Used</a:t>
            </a:r>
          </a:p>
        </p:txBody>
      </p:sp>
      <p:sp>
        <p:nvSpPr>
          <p:cNvPr id="292" name="Shape 292"/>
          <p:cNvSpPr txBox="1"/>
          <p:nvPr>
            <p:ph idx="1" type="body"/>
          </p:nvPr>
        </p:nvSpPr>
        <p:spPr>
          <a:xfrm>
            <a:off y="1278516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3429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Ubuntu"/>
              <a:buAutoNum type="arabicPeriod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Python (2.5.4 or greater)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  <a:hlinkClick r:id="rId3"/>
            </a:endParaRPr>
          </a:p>
          <a:p>
            <a:pPr algn="l" rtl="0" lvl="0" marR="0" indent="-3429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Ubuntu"/>
              <a:buAutoNum type="arabicPeriod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C compiler (</a:t>
            </a:r>
            <a:r>
              <a:rPr lang="en">
                <a:latin typeface="Ubuntu"/>
                <a:ea typeface="Ubuntu"/>
                <a:cs typeface="Ubuntu"/>
                <a:sym typeface="Ubuntu"/>
                <a:hlinkClick r:id="rId4"/>
              </a:rPr>
              <a:t>gcc</a:t>
            </a:r>
            <a:r>
              <a:rPr lang="en">
                <a:latin typeface="Ubuntu"/>
                <a:ea typeface="Ubuntu"/>
                <a:cs typeface="Ubuntu"/>
                <a:sym typeface="Ubuntu"/>
              </a:rPr>
              <a:t>)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algn="l" rtl="0" lvl="0" marR="0" indent="-3429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Ubuntu"/>
              <a:buAutoNum type="arabicPeriod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SWIG (1.3.29 or greater)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  <a:hlinkClick r:id="rId5"/>
            </a:endParaRPr>
          </a:p>
          <a:p>
            <a:pPr algn="l" rtl="0" lvl="0" marR="0" indent="-3429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Ubuntu"/>
              <a:buAutoNum type="arabicPeriod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Numpy (1.5.1 or greater)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algn="l" rtl="0" lvl="0" marR="0" indent="-3429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Ubuntu"/>
              <a:buAutoNum type="arabicPeriod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Scipy (0.7.1 or greater)</a:t>
            </a:r>
          </a:p>
        </p:txBody>
      </p:sp>
      <p:sp>
        <p:nvSpPr>
          <p:cNvPr id="293" name="Shape 293"/>
          <p:cNvSpPr txBox="1"/>
          <p:nvPr>
            <p:ph idx="12" type="sldNum"/>
          </p:nvPr>
        </p:nvSpPr>
        <p:spPr>
          <a:xfrm>
            <a:off y="4749850" x="8041391"/>
            <a:ext cy="393600" cx="1064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May 15-10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7" name="Shape 2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8" name="Shape 298"/>
          <p:cNvSpPr txBox="1"/>
          <p:nvPr>
            <p:ph idx="1" type="body"/>
          </p:nvPr>
        </p:nvSpPr>
        <p:spPr>
          <a:xfrm>
            <a:off y="1278516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3429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Ubuntu"/>
              <a:buAutoNum type="arabicPeriod"/>
            </a:pPr>
            <a:r>
              <a:rPr b="1" lang="en">
                <a:latin typeface="Ubuntu"/>
                <a:ea typeface="Ubuntu"/>
                <a:cs typeface="Ubuntu"/>
                <a:sym typeface="Ubuntu"/>
              </a:rPr>
              <a:t>RF Cost Model Testing </a:t>
            </a:r>
          </a:p>
          <a:p>
            <a:pPr algn="l" rtl="0" lvl="1" marR="0" indent="-34290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Ubuntu"/>
              <a:buAutoNum type="arabicPeriod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White Box</a:t>
            </a:r>
          </a:p>
          <a:p>
            <a:pPr algn="l" rtl="0" lvl="1" marR="0" indent="-34290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Ubuntu"/>
              <a:buAutoNum type="arabicPeriod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Client provided test cases</a:t>
            </a:r>
          </a:p>
          <a:p>
            <a:pPr algn="l" rtl="0" lvl="1" marR="0" indent="-34290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Ubuntu"/>
              <a:buAutoNum type="arabicPeriod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Black Box</a:t>
            </a:r>
          </a:p>
          <a:p>
            <a:pPr algn="l" rt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Ubuntu"/>
              <a:ea typeface="Ubuntu"/>
              <a:cs typeface="Ubuntu"/>
              <a:sym typeface="Ubuntu"/>
            </a:endParaRP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Ubuntu"/>
              <a:ea typeface="Ubuntu"/>
              <a:cs typeface="Ubuntu"/>
              <a:sym typeface="Ubuntu"/>
            </a:endParaRPr>
          </a:p>
          <a:p>
            <a:pPr algn="l" rtl="0" lvl="0" marR="0" indent="-3429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Ubuntu"/>
              <a:buAutoNum type="arabicPeriod"/>
            </a:pPr>
            <a:r>
              <a:rPr b="1" lang="en">
                <a:latin typeface="Ubuntu"/>
                <a:ea typeface="Ubuntu"/>
                <a:cs typeface="Ubuntu"/>
                <a:sym typeface="Ubuntu"/>
              </a:rPr>
              <a:t>MulRF Cost Model Testing</a:t>
            </a:r>
          </a:p>
          <a:p>
            <a:pPr algn="l" rtl="0" lvl="1" marR="0" indent="-34290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Ubuntu"/>
              <a:buAutoNum type="arabicPeriod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White Box</a:t>
            </a:r>
          </a:p>
          <a:p>
            <a:pPr algn="l" rtl="0" lvl="1" marR="0" indent="-34290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Ubuntu"/>
              <a:buAutoNum type="arabicPeriod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Client provided test cases</a:t>
            </a:r>
          </a:p>
          <a:p>
            <a:pPr algn="l" rtl="0" lvl="1" marR="0" indent="-34290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Ubuntu"/>
              <a:buAutoNum type="arabicPeriod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Black Box</a:t>
            </a:r>
          </a:p>
        </p:txBody>
      </p:sp>
      <p:sp>
        <p:nvSpPr>
          <p:cNvPr id="299" name="Shape 299"/>
          <p:cNvSpPr txBox="1"/>
          <p:nvPr>
            <p:ph type="title"/>
          </p:nvPr>
        </p:nvSpPr>
        <p:spPr>
          <a:xfrm>
            <a:off y="101100" x="199275"/>
            <a:ext cy="1013999" cx="7573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Test Plan</a:t>
            </a:r>
          </a:p>
        </p:txBody>
      </p:sp>
      <p:sp>
        <p:nvSpPr>
          <p:cNvPr id="300" name="Shape 300"/>
          <p:cNvSpPr txBox="1"/>
          <p:nvPr>
            <p:ph idx="12" type="sldNum"/>
          </p:nvPr>
        </p:nvSpPr>
        <p:spPr>
          <a:xfrm>
            <a:off y="4749850" x="7977215"/>
            <a:ext cy="393600" cx="11283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May 15-10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4" name="Shape 3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5" name="Shape 305"/>
          <p:cNvSpPr txBox="1"/>
          <p:nvPr>
            <p:ph type="title"/>
          </p:nvPr>
        </p:nvSpPr>
        <p:spPr>
          <a:xfrm>
            <a:off y="101100" x="199275"/>
            <a:ext cy="1013999" cx="7573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Current Project Status</a:t>
            </a:r>
          </a:p>
        </p:txBody>
      </p:sp>
      <p:sp>
        <p:nvSpPr>
          <p:cNvPr id="306" name="Shape 306"/>
          <p:cNvSpPr txBox="1"/>
          <p:nvPr>
            <p:ph idx="1" type="body"/>
          </p:nvPr>
        </p:nvSpPr>
        <p:spPr>
          <a:xfrm>
            <a:off y="1278516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Completed versions of:</a:t>
            </a:r>
          </a:p>
          <a:p>
            <a:pPr rtl="0" lvl="1" indent="-342900" marL="91440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Project Plan</a:t>
            </a:r>
          </a:p>
          <a:p>
            <a:pPr rtl="0" lvl="1" indent="-342900" marL="91440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Design Document</a:t>
            </a:r>
          </a:p>
          <a:p>
            <a:pPr rtl="0" lvl="0" indent="0" marL="457200">
              <a:spcBef>
                <a:spcPts val="0"/>
              </a:spcBef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Basic implementation of RF cost model</a:t>
            </a:r>
          </a:p>
          <a:p>
            <a:pPr rtl="0" lvl="1" indent="-342900" marL="91440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Started creating code structure and tests</a:t>
            </a:r>
          </a:p>
          <a:p>
            <a:pPr rtl="0" lvl="0" indent="0" marL="457200">
              <a:spcBef>
                <a:spcPts val="0"/>
              </a:spcBef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Research into non-binary trees compatibility</a:t>
            </a:r>
          </a:p>
        </p:txBody>
      </p:sp>
      <p:sp>
        <p:nvSpPr>
          <p:cNvPr id="307" name="Shape 307"/>
          <p:cNvSpPr txBox="1"/>
          <p:nvPr>
            <p:ph idx="12" type="sldNum"/>
          </p:nvPr>
        </p:nvSpPr>
        <p:spPr>
          <a:xfrm>
            <a:off y="4749850" x="7772762"/>
            <a:ext cy="393600" cx="1332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May 15-10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idx="12" type="sldNum"/>
          </p:nvPr>
        </p:nvSpPr>
        <p:spPr>
          <a:xfrm>
            <a:off y="4749850" x="8051600"/>
            <a:ext cy="393600" cx="1053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May-15-10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1278516" x="508925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Map from evolutionary trees to optimal gene tree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Multiple ways to achieve this result.</a:t>
            </a:r>
          </a:p>
          <a:p>
            <a:pPr rtl="0" lvl="1" indent="-342900" marL="914400"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○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Mathematical</a:t>
            </a:r>
          </a:p>
          <a:p>
            <a:pPr rtl="0" lvl="1" indent="-342900" marL="914400"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○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Biological</a:t>
            </a:r>
          </a:p>
        </p:txBody>
      </p:sp>
      <p:sp>
        <p:nvSpPr>
          <p:cNvPr id="105" name="Shape 105"/>
          <p:cNvSpPr txBox="1"/>
          <p:nvPr>
            <p:ph type="title"/>
          </p:nvPr>
        </p:nvSpPr>
        <p:spPr>
          <a:xfrm>
            <a:off y="101100" x="457200"/>
            <a:ext cy="1013999" cx="76461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600" lang="en">
                <a:latin typeface="Ubuntu"/>
                <a:ea typeface="Ubuntu"/>
                <a:cs typeface="Ubuntu"/>
                <a:sym typeface="Ubuntu"/>
              </a:rPr>
              <a:t>What is gene tree improvement?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1" name="Shape 3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2" name="Shape 312"/>
          <p:cNvSpPr txBox="1"/>
          <p:nvPr>
            <p:ph type="title"/>
          </p:nvPr>
        </p:nvSpPr>
        <p:spPr>
          <a:xfrm>
            <a:off y="101100" x="221400"/>
            <a:ext cy="1013999" cx="75513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Prototype Implementations </a:t>
            </a:r>
          </a:p>
        </p:txBody>
      </p:sp>
      <p:sp>
        <p:nvSpPr>
          <p:cNvPr id="313" name="Shape 313"/>
          <p:cNvSpPr txBox="1"/>
          <p:nvPr>
            <p:ph idx="1" type="body"/>
          </p:nvPr>
        </p:nvSpPr>
        <p:spPr>
          <a:xfrm>
            <a:off y="1278516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Demo</a:t>
            </a:r>
          </a:p>
        </p:txBody>
      </p:sp>
      <p:sp>
        <p:nvSpPr>
          <p:cNvPr id="314" name="Shape 314"/>
          <p:cNvSpPr txBox="1"/>
          <p:nvPr>
            <p:ph idx="12" type="sldNum"/>
          </p:nvPr>
        </p:nvSpPr>
        <p:spPr>
          <a:xfrm>
            <a:off y="4749850" x="8019991"/>
            <a:ext cy="393600" cx="1085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May 15-10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8" name="Shape 3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9" name="Shape 319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Task Responsibility </a:t>
            </a:r>
          </a:p>
        </p:txBody>
      </p:sp>
      <p:sp>
        <p:nvSpPr>
          <p:cNvPr id="320" name="Shape 320"/>
          <p:cNvSpPr txBox="1"/>
          <p:nvPr>
            <p:ph idx="1" type="body"/>
          </p:nvPr>
        </p:nvSpPr>
        <p:spPr>
          <a:xfrm>
            <a:off y="1278516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Ben Streit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Paul Leichty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Cole Poffenberger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Ian Ray </a:t>
            </a:r>
          </a:p>
        </p:txBody>
      </p:sp>
      <p:sp>
        <p:nvSpPr>
          <p:cNvPr id="321" name="Shape 321"/>
          <p:cNvSpPr txBox="1"/>
          <p:nvPr>
            <p:ph idx="12" type="sldNum"/>
          </p:nvPr>
        </p:nvSpPr>
        <p:spPr>
          <a:xfrm>
            <a:off y="4749850" x="7859589"/>
            <a:ext cy="393600" cx="12459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May 15-10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5" name="Shape 3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6" name="Shape 326"/>
          <p:cNvSpPr txBox="1"/>
          <p:nvPr>
            <p:ph idx="1" type="body"/>
          </p:nvPr>
        </p:nvSpPr>
        <p:spPr>
          <a:xfrm>
            <a:off y="1278516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algn="l" rtl="0" lvl="0" marR="0" indent="-3429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Test RF algorithm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algn="l" rtl="0" lvl="0" marR="0" indent="-3429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Refactor TreeFix to allow non-binary species trees as input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algn="l" rtl="0" lvl="0" marR="0" indent="-3429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Test MulRF algorithm with non-binary species trees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27" name="Shape 327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Plan For Next Semester</a:t>
            </a:r>
          </a:p>
        </p:txBody>
      </p:sp>
      <p:sp>
        <p:nvSpPr>
          <p:cNvPr id="328" name="Shape 328"/>
          <p:cNvSpPr txBox="1"/>
          <p:nvPr>
            <p:ph idx="12" type="sldNum"/>
          </p:nvPr>
        </p:nvSpPr>
        <p:spPr>
          <a:xfrm>
            <a:off y="4749850" x="8126942"/>
            <a:ext cy="393600" cx="978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May 15-10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2" name="Shape 3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3" name="Shape 333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Questions?</a:t>
            </a:r>
          </a:p>
        </p:txBody>
      </p:sp>
      <p:sp>
        <p:nvSpPr>
          <p:cNvPr id="334" name="Shape 334"/>
          <p:cNvSpPr txBox="1"/>
          <p:nvPr>
            <p:ph idx="12" type="sldNum"/>
          </p:nvPr>
        </p:nvSpPr>
        <p:spPr>
          <a:xfrm>
            <a:off y="4749850" x="8556783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335" name="Shape 335"/>
          <p:cNvSpPr txBox="1"/>
          <p:nvPr>
            <p:ph idx="1" type="body"/>
          </p:nvPr>
        </p:nvSpPr>
        <p:spPr>
          <a:xfrm>
            <a:off y="1278516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Problem Statement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1278516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3429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Adapting TreeFix to better help our clients needs</a:t>
            </a:r>
          </a:p>
          <a:p>
            <a:pPr algn="l" rtl="0" lvl="1" marR="0" indent="-34290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Using a different cost method</a:t>
            </a:r>
          </a:p>
          <a:p>
            <a:pPr algn="l" rtl="0" lvl="2" marR="0" indent="-34290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Integrating </a:t>
            </a:r>
            <a:r>
              <a:rPr lang="en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rPr>
              <a:t>MulRF</a:t>
            </a:r>
            <a:r>
              <a:rPr lang="en">
                <a:latin typeface="Ubuntu"/>
                <a:ea typeface="Ubuntu"/>
                <a:cs typeface="Ubuntu"/>
                <a:sym typeface="Ubuntu"/>
              </a:rPr>
              <a:t> </a:t>
            </a:r>
          </a:p>
          <a:p>
            <a:pPr algn="l" rtl="0" lvl="1" marR="0" indent="-34290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Accepting non-binary species trees as an input</a:t>
            </a:r>
          </a:p>
          <a:p>
            <a:pPr algn="l" rtl="0" lvl="2" marR="0" indent="-34290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Currently throws an error</a:t>
            </a:r>
          </a:p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y="4749850" x="7923776"/>
            <a:ext cy="393600" cx="1181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May 15-10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Purpose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1278516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0" marL="914400">
              <a:spcBef>
                <a:spcPts val="0"/>
              </a:spcBef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Dup-Loss Cost: Biological Computation</a:t>
            </a:r>
          </a:p>
          <a:p>
            <a:pPr rtl="0" lvl="1" indent="-342900" marL="914400"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○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Not a final solution for all kinds of phylogenetic analyses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rtl="0" lvl="0" indent="-342900" marL="457200"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Robinson-Foulds Cost: Purely Mathematical Computation</a:t>
            </a:r>
          </a:p>
          <a:p>
            <a:pPr rtl="0" lvl="1" indent="-342900" marL="914400"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○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Based on mathematical properties of gene/species trees.</a:t>
            </a:r>
          </a:p>
          <a:p>
            <a:pPr lvl="1" indent="-342900" marL="914400">
              <a:spcBef>
                <a:spcPts val="0"/>
              </a:spcBef>
              <a:buClr>
                <a:schemeClr val="dk2"/>
              </a:buClr>
              <a:buSzPct val="100000"/>
              <a:buFont typeface="Ubuntu"/>
              <a:buChar char="○"/>
            </a:pPr>
            <a:r>
              <a:rPr lang="en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rPr>
              <a:t>May or may not </a:t>
            </a:r>
            <a:r>
              <a:rPr lang="en">
                <a:latin typeface="Ubuntu"/>
                <a:ea typeface="Ubuntu"/>
                <a:cs typeface="Ubuntu"/>
                <a:sym typeface="Ubuntu"/>
              </a:rPr>
              <a:t>model analyses with greater accuracy</a:t>
            </a:r>
          </a:p>
        </p:txBody>
      </p:sp>
      <p:sp>
        <p:nvSpPr>
          <p:cNvPr id="119" name="Shape 119"/>
          <p:cNvSpPr txBox="1"/>
          <p:nvPr>
            <p:ph idx="12" type="sldNum"/>
          </p:nvPr>
        </p:nvSpPr>
        <p:spPr>
          <a:xfrm>
            <a:off y="4749850" x="8051600"/>
            <a:ext cy="393600" cx="1053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May-15-10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Feasibility 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1278516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3429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Code base and Language we’ve never worked with</a:t>
            </a:r>
          </a:p>
          <a:p>
            <a:pPr algn="l" rtl="0" lvl="1" marR="0" indent="-34290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Ubuntu"/>
              <a:buChar char="○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Held multiple Coding Jams to address the need for familiarizing ourselves with Python and TreeFix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	</a:t>
            </a:r>
          </a:p>
          <a:p>
            <a:pPr algn="l" rtl="0" lvl="0" marR="0" indent="-3429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Ubuntu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Subject we’ve never worked with</a:t>
            </a:r>
          </a:p>
          <a:p>
            <a:pPr algn="l" rtl="0" lvl="1" marR="0" indent="-34290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Ubuntu"/>
              <a:buChar char="○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Read computation biology research papers pertaining to relevant material</a:t>
            </a:r>
          </a:p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y="4749850" x="7987926"/>
            <a:ext cy="393600" cx="11177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May 15-10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/>
          <p:nvPr/>
        </p:nvSpPr>
        <p:spPr>
          <a:xfrm>
            <a:off y="3637600" x="8303650"/>
            <a:ext cy="1146299" cx="1146299"/>
          </a:xfrm>
          <a:prstGeom prst="ellipse">
            <a:avLst/>
          </a:prstGeom>
          <a:solidFill>
            <a:schemeClr val="lt2"/>
          </a:solidFill>
          <a:ln w="3810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1000">
              <a:solidFill>
                <a:schemeClr val="dk2"/>
              </a:solidFill>
              <a:latin typeface="Ubuntu"/>
              <a:ea typeface="Ubuntu"/>
              <a:cs typeface="Ubuntu"/>
              <a:sym typeface="Ubuntu"/>
            </a:endParaRP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Dup-Loss Cost Module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2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32" name="Shape 132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Conceptual Sketch</a:t>
            </a:r>
          </a:p>
        </p:txBody>
      </p:sp>
      <p:sp>
        <p:nvSpPr>
          <p:cNvPr id="133" name="Shape 133"/>
          <p:cNvSpPr/>
          <p:nvPr/>
        </p:nvSpPr>
        <p:spPr>
          <a:xfrm>
            <a:off y="2027450" x="457200"/>
            <a:ext cy="2876400" cx="26865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lvl="0">
              <a:spcBef>
                <a:spcPts val="0"/>
              </a:spcBef>
              <a:buNone/>
            </a:pPr>
            <a:r>
              <a:rPr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TreeFix</a:t>
            </a:r>
          </a:p>
        </p:txBody>
      </p:sp>
      <p:sp>
        <p:nvSpPr>
          <p:cNvPr id="134" name="Shape 134"/>
          <p:cNvSpPr/>
          <p:nvPr/>
        </p:nvSpPr>
        <p:spPr>
          <a:xfrm>
            <a:off y="2027450" x="5086200"/>
            <a:ext cy="2876400" cx="26865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lvl="0">
              <a:spcBef>
                <a:spcPts val="0"/>
              </a:spcBef>
              <a:buNone/>
            </a:pPr>
            <a:r>
              <a:rPr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TreeFix</a:t>
            </a:r>
          </a:p>
        </p:txBody>
      </p:sp>
      <p:cxnSp>
        <p:nvCxnSpPr>
          <p:cNvPr id="135" name="Shape 135"/>
          <p:cNvCxnSpPr/>
          <p:nvPr/>
        </p:nvCxnSpPr>
        <p:spPr>
          <a:xfrm rot="10800000">
            <a:off y="3867250" x="6851199"/>
            <a:ext cy="0" cx="499500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36" name="Shape 136"/>
          <p:cNvCxnSpPr/>
          <p:nvPr/>
        </p:nvCxnSpPr>
        <p:spPr>
          <a:xfrm rot="10800000">
            <a:off y="4554250" x="6851199"/>
            <a:ext cy="0" cx="499500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37" name="Shape 137"/>
          <p:cNvSpPr/>
          <p:nvPr/>
        </p:nvSpPr>
        <p:spPr>
          <a:xfrm>
            <a:off y="3637600" x="7214600"/>
            <a:ext cy="1146299" cx="11462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accent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1000"/>
          </a:p>
        </p:txBody>
      </p:sp>
      <p:cxnSp>
        <p:nvCxnSpPr>
          <p:cNvPr id="138" name="Shape 138"/>
          <p:cNvCxnSpPr/>
          <p:nvPr/>
        </p:nvCxnSpPr>
        <p:spPr>
          <a:xfrm rot="10800000">
            <a:off y="4210750" x="6591700"/>
            <a:ext cy="0" cx="782699"/>
          </a:xfrm>
          <a:prstGeom prst="straightConnector1">
            <a:avLst/>
          </a:prstGeom>
          <a:noFill/>
          <a:ln w="76200" cap="flat">
            <a:solidFill>
              <a:schemeClr val="accent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139" name="Shape 139"/>
          <p:cNvSpPr/>
          <p:nvPr/>
        </p:nvSpPr>
        <p:spPr>
          <a:xfrm>
            <a:off y="3606550" x="7374400"/>
            <a:ext cy="1208399" cx="1208399"/>
          </a:xfrm>
          <a:prstGeom prst="ellipse">
            <a:avLst/>
          </a:prstGeom>
          <a:solidFill>
            <a:schemeClr val="lt2"/>
          </a:solidFill>
          <a:ln w="38100" cap="flat">
            <a:solidFill>
              <a:schemeClr val="accent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000" lang="en">
                <a:solidFill>
                  <a:srgbClr val="AB0101"/>
                </a:solidFill>
                <a:latin typeface="Ubuntu"/>
                <a:ea typeface="Ubuntu"/>
                <a:cs typeface="Ubuntu"/>
                <a:sym typeface="Ubuntu"/>
              </a:rPr>
              <a:t>MulRF Cost Module</a:t>
            </a:r>
          </a:p>
        </p:txBody>
      </p:sp>
      <p:sp>
        <p:nvSpPr>
          <p:cNvPr id="140" name="Shape 140"/>
          <p:cNvSpPr/>
          <p:nvPr/>
        </p:nvSpPr>
        <p:spPr>
          <a:xfrm>
            <a:off y="2138475" x="2585600"/>
            <a:ext cy="1146299" cx="11462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900"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RAxML Probability Module</a:t>
            </a:r>
          </a:p>
        </p:txBody>
      </p:sp>
      <p:sp>
        <p:nvSpPr>
          <p:cNvPr id="141" name="Shape 141"/>
          <p:cNvSpPr/>
          <p:nvPr/>
        </p:nvSpPr>
        <p:spPr>
          <a:xfrm>
            <a:off y="2198937" x="7214600"/>
            <a:ext cy="1146299" cx="11462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900"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RAxML Probability Module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y="1538050" x="469400"/>
            <a:ext cy="399600" cx="2686500"/>
          </a:xfrm>
          <a:prstGeom prst="rect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TreeFix (MIT base release)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y="1538050" x="5086200"/>
            <a:ext cy="399600" cx="2686500"/>
          </a:xfrm>
          <a:prstGeom prst="rect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MulRF TreeFix</a:t>
            </a:r>
          </a:p>
        </p:txBody>
      </p:sp>
      <p:sp>
        <p:nvSpPr>
          <p:cNvPr id="144" name="Shape 144"/>
          <p:cNvSpPr/>
          <p:nvPr/>
        </p:nvSpPr>
        <p:spPr>
          <a:xfrm>
            <a:off y="3637575" x="2585600"/>
            <a:ext cy="1146299" cx="11462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1000"/>
          </a:p>
        </p:txBody>
      </p:sp>
      <p:cxnSp>
        <p:nvCxnSpPr>
          <p:cNvPr id="145" name="Shape 145"/>
          <p:cNvCxnSpPr/>
          <p:nvPr/>
        </p:nvCxnSpPr>
        <p:spPr>
          <a:xfrm rot="10800000">
            <a:off y="4706650" x="7050999"/>
            <a:ext cy="0" cx="452100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46" name="Shape 146"/>
          <p:cNvCxnSpPr/>
          <p:nvPr/>
        </p:nvCxnSpPr>
        <p:spPr>
          <a:xfrm rot="10800000">
            <a:off y="3714850" x="7003599"/>
            <a:ext cy="0" cx="499500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47" name="Shape 147"/>
          <p:cNvSpPr txBox="1"/>
          <p:nvPr>
            <p:ph idx="12" type="sldNum"/>
          </p:nvPr>
        </p:nvSpPr>
        <p:spPr>
          <a:xfrm>
            <a:off y="4749850" x="8041391"/>
            <a:ext cy="393600" cx="1064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May 15-10</a:t>
            </a:r>
          </a:p>
        </p:txBody>
      </p:sp>
      <p:sp>
        <p:nvSpPr>
          <p:cNvPr id="148" name="Shape 148"/>
          <p:cNvSpPr/>
          <p:nvPr/>
        </p:nvSpPr>
        <p:spPr>
          <a:xfrm>
            <a:off y="3637600" x="2585600"/>
            <a:ext cy="1146299" cx="1146299"/>
          </a:xfrm>
          <a:prstGeom prst="ellipse">
            <a:avLst/>
          </a:prstGeom>
          <a:solidFill>
            <a:schemeClr val="lt2"/>
          </a:solidFill>
          <a:ln w="3810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1000">
              <a:solidFill>
                <a:schemeClr val="dk2"/>
              </a:solidFill>
              <a:latin typeface="Ubuntu"/>
              <a:ea typeface="Ubuntu"/>
              <a:cs typeface="Ubuntu"/>
              <a:sym typeface="Ubuntu"/>
            </a:endParaRPr>
          </a:p>
          <a:p>
            <a:pPr rtl="0" lvl="0">
              <a:spcBef>
                <a:spcPts val="0"/>
              </a:spcBef>
              <a:buNone/>
            </a:pPr>
            <a:r>
              <a:rPr sz="1000" lang="en">
                <a:solidFill>
                  <a:schemeClr val="dk2"/>
                </a:solidFill>
                <a:latin typeface="Ubuntu"/>
                <a:ea typeface="Ubuntu"/>
                <a:cs typeface="Ubuntu"/>
                <a:sym typeface="Ubuntu"/>
              </a:rPr>
              <a:t>Dup-Loss Cost Module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2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y="1278516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Can calculate multiple types of cost algorithms</a:t>
            </a:r>
          </a:p>
          <a:p>
            <a:pPr rtl="0" lvl="1" indent="-34290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Allow user to select between Duploss and MulRF cost algorithms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Accept both binary and nonbinary trees</a:t>
            </a:r>
          </a:p>
        </p:txBody>
      </p:sp>
      <p:sp>
        <p:nvSpPr>
          <p:cNvPr id="154" name="Shape 154"/>
          <p:cNvSpPr txBox="1"/>
          <p:nvPr>
            <p:ph type="title"/>
          </p:nvPr>
        </p:nvSpPr>
        <p:spPr>
          <a:xfrm>
            <a:off y="101100" x="457200"/>
            <a:ext cy="1013999" cx="731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Functional Requirements</a:t>
            </a:r>
          </a:p>
        </p:txBody>
      </p:sp>
      <p:sp>
        <p:nvSpPr>
          <p:cNvPr id="155" name="Shape 155"/>
          <p:cNvSpPr txBox="1"/>
          <p:nvPr>
            <p:ph idx="12" type="sldNum"/>
          </p:nvPr>
        </p:nvSpPr>
        <p:spPr>
          <a:xfrm>
            <a:off y="4749850" x="7987915"/>
            <a:ext cy="393600" cx="11175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May 15-10</a:t>
            </a:r>
          </a:p>
        </p:txBody>
      </p:sp>
      <p:grpSp>
        <p:nvGrpSpPr>
          <p:cNvPr id="156" name="Shape 156"/>
          <p:cNvGrpSpPr/>
          <p:nvPr/>
        </p:nvGrpSpPr>
        <p:grpSpPr>
          <a:xfrm>
            <a:off y="3157827" x="1277674"/>
            <a:ext cy="1472403" cx="1679949"/>
            <a:chOff y="1976325" x="137225"/>
            <a:chExt cy="2670299" cx="2996699"/>
          </a:xfrm>
        </p:grpSpPr>
        <p:sp>
          <p:nvSpPr>
            <p:cNvPr id="157" name="Shape 157"/>
            <p:cNvSpPr/>
            <p:nvPr/>
          </p:nvSpPr>
          <p:spPr>
            <a:xfrm>
              <a:off y="4187325" x="137225"/>
              <a:ext cy="459299" cx="469499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>
                <a:spcBef>
                  <a:spcPts val="0"/>
                </a:spcBef>
                <a:buNone/>
              </a:pPr>
              <a:r>
                <a:rPr sz="1100" lang="en">
                  <a:latin typeface="Ubuntu"/>
                  <a:ea typeface="Ubuntu"/>
                  <a:cs typeface="Ubuntu"/>
                  <a:sym typeface="Ubuntu"/>
                </a:rPr>
                <a:t>A</a:t>
              </a:r>
            </a:p>
          </p:txBody>
        </p:sp>
        <p:sp>
          <p:nvSpPr>
            <p:cNvPr id="158" name="Shape 158"/>
            <p:cNvSpPr/>
            <p:nvPr/>
          </p:nvSpPr>
          <p:spPr>
            <a:xfrm>
              <a:off y="4187325" x="769025"/>
              <a:ext cy="459299" cx="469499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>
                <a:spcBef>
                  <a:spcPts val="0"/>
                </a:spcBef>
                <a:buNone/>
              </a:pPr>
              <a:r>
                <a:rPr sz="1100" lang="en">
                  <a:latin typeface="Ubuntu"/>
                  <a:ea typeface="Ubuntu"/>
                  <a:cs typeface="Ubuntu"/>
                  <a:sym typeface="Ubuntu"/>
                </a:rPr>
                <a:t>B</a:t>
              </a:r>
            </a:p>
          </p:txBody>
        </p:sp>
        <p:sp>
          <p:nvSpPr>
            <p:cNvPr id="159" name="Shape 159"/>
            <p:cNvSpPr/>
            <p:nvPr/>
          </p:nvSpPr>
          <p:spPr>
            <a:xfrm>
              <a:off y="4187325" x="1400825"/>
              <a:ext cy="459299" cx="469499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>
                <a:spcBef>
                  <a:spcPts val="0"/>
                </a:spcBef>
                <a:buNone/>
              </a:pPr>
              <a:r>
                <a:rPr sz="1100" lang="en">
                  <a:latin typeface="Ubuntu"/>
                  <a:ea typeface="Ubuntu"/>
                  <a:cs typeface="Ubuntu"/>
                  <a:sym typeface="Ubuntu"/>
                </a:rPr>
                <a:t>C</a:t>
              </a:r>
            </a:p>
          </p:txBody>
        </p:sp>
        <p:sp>
          <p:nvSpPr>
            <p:cNvPr id="160" name="Shape 160"/>
            <p:cNvSpPr/>
            <p:nvPr/>
          </p:nvSpPr>
          <p:spPr>
            <a:xfrm>
              <a:off y="4187325" x="2032625"/>
              <a:ext cy="459299" cx="469499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>
                <a:spcBef>
                  <a:spcPts val="0"/>
                </a:spcBef>
                <a:buNone/>
              </a:pPr>
              <a:r>
                <a:rPr sz="1100" lang="en">
                  <a:latin typeface="Ubuntu"/>
                  <a:ea typeface="Ubuntu"/>
                  <a:cs typeface="Ubuntu"/>
                  <a:sym typeface="Ubuntu"/>
                </a:rPr>
                <a:t>D</a:t>
              </a:r>
            </a:p>
          </p:txBody>
        </p:sp>
        <p:sp>
          <p:nvSpPr>
            <p:cNvPr id="161" name="Shape 161"/>
            <p:cNvSpPr/>
            <p:nvPr/>
          </p:nvSpPr>
          <p:spPr>
            <a:xfrm>
              <a:off y="4187325" x="2664425"/>
              <a:ext cy="459299" cx="469499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>
                <a:spcBef>
                  <a:spcPts val="0"/>
                </a:spcBef>
                <a:buNone/>
              </a:pPr>
              <a:r>
                <a:rPr sz="1100" lang="en">
                  <a:latin typeface="Ubuntu"/>
                  <a:ea typeface="Ubuntu"/>
                  <a:cs typeface="Ubuntu"/>
                  <a:sym typeface="Ubuntu"/>
                </a:rPr>
                <a:t>E</a:t>
              </a:r>
            </a:p>
          </p:txBody>
        </p:sp>
        <p:cxnSp>
          <p:nvCxnSpPr>
            <p:cNvPr id="162" name="Shape 162"/>
            <p:cNvCxnSpPr>
              <a:stCxn id="157" idx="0"/>
            </p:cNvCxnSpPr>
            <p:nvPr/>
          </p:nvCxnSpPr>
          <p:spPr>
            <a:xfrm rot="10800000" flipH="1">
              <a:off y="1976325" x="371974"/>
              <a:ext cy="2211000" cx="12762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163" name="Shape 163"/>
            <p:cNvCxnSpPr>
              <a:stCxn id="158" idx="0"/>
            </p:cNvCxnSpPr>
            <p:nvPr/>
          </p:nvCxnSpPr>
          <p:spPr>
            <a:xfrm rot="10800000">
              <a:off y="3630825" x="682774"/>
              <a:ext cy="556500" cx="3210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164" name="Shape 164"/>
            <p:cNvCxnSpPr>
              <a:stCxn id="161" idx="0"/>
            </p:cNvCxnSpPr>
            <p:nvPr/>
          </p:nvCxnSpPr>
          <p:spPr>
            <a:xfrm rot="10800000">
              <a:off y="2000025" x="1636174"/>
              <a:ext cy="2187300" cx="12630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165" name="Shape 165"/>
            <p:cNvCxnSpPr/>
            <p:nvPr/>
          </p:nvCxnSpPr>
          <p:spPr>
            <a:xfrm rot="10800000" flipH="1">
              <a:off y="3617925" x="1629575"/>
              <a:ext cy="569399" cx="3288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166" name="Shape 166"/>
            <p:cNvCxnSpPr/>
            <p:nvPr/>
          </p:nvCxnSpPr>
          <p:spPr>
            <a:xfrm rot="10800000">
              <a:off y="2559225" x="1321474"/>
              <a:ext cy="1628099" cx="9399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</p:grpSp>
      <p:grpSp>
        <p:nvGrpSpPr>
          <p:cNvPr id="167" name="Shape 167"/>
          <p:cNvGrpSpPr/>
          <p:nvPr/>
        </p:nvGrpSpPr>
        <p:grpSpPr>
          <a:xfrm>
            <a:off y="3157827" x="5197224"/>
            <a:ext cy="1472403" cx="1679949"/>
            <a:chOff y="1976325" x="137225"/>
            <a:chExt cy="2670299" cx="2996699"/>
          </a:xfrm>
        </p:grpSpPr>
        <p:sp>
          <p:nvSpPr>
            <p:cNvPr id="168" name="Shape 168"/>
            <p:cNvSpPr/>
            <p:nvPr/>
          </p:nvSpPr>
          <p:spPr>
            <a:xfrm>
              <a:off y="4187325" x="137225"/>
              <a:ext cy="459299" cx="469499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>
                <a:spcBef>
                  <a:spcPts val="0"/>
                </a:spcBef>
                <a:buNone/>
              </a:pPr>
              <a:r>
                <a:rPr sz="1100" lang="en">
                  <a:latin typeface="Ubuntu"/>
                  <a:ea typeface="Ubuntu"/>
                  <a:cs typeface="Ubuntu"/>
                  <a:sym typeface="Ubuntu"/>
                </a:rPr>
                <a:t>A</a:t>
              </a:r>
            </a:p>
          </p:txBody>
        </p:sp>
        <p:sp>
          <p:nvSpPr>
            <p:cNvPr id="169" name="Shape 169"/>
            <p:cNvSpPr/>
            <p:nvPr/>
          </p:nvSpPr>
          <p:spPr>
            <a:xfrm>
              <a:off y="4187325" x="769025"/>
              <a:ext cy="459299" cx="469499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>
                <a:spcBef>
                  <a:spcPts val="0"/>
                </a:spcBef>
                <a:buNone/>
              </a:pPr>
              <a:r>
                <a:rPr sz="1100" lang="en">
                  <a:latin typeface="Ubuntu"/>
                  <a:ea typeface="Ubuntu"/>
                  <a:cs typeface="Ubuntu"/>
                  <a:sym typeface="Ubuntu"/>
                </a:rPr>
                <a:t>B</a:t>
              </a:r>
            </a:p>
          </p:txBody>
        </p:sp>
        <p:sp>
          <p:nvSpPr>
            <p:cNvPr id="170" name="Shape 170"/>
            <p:cNvSpPr/>
            <p:nvPr/>
          </p:nvSpPr>
          <p:spPr>
            <a:xfrm>
              <a:off y="4187325" x="1400825"/>
              <a:ext cy="459299" cx="469499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>
                <a:spcBef>
                  <a:spcPts val="0"/>
                </a:spcBef>
                <a:buNone/>
              </a:pPr>
              <a:r>
                <a:rPr sz="1100" lang="en">
                  <a:latin typeface="Ubuntu"/>
                  <a:ea typeface="Ubuntu"/>
                  <a:cs typeface="Ubuntu"/>
                  <a:sym typeface="Ubuntu"/>
                </a:rPr>
                <a:t>C</a:t>
              </a:r>
            </a:p>
          </p:txBody>
        </p:sp>
        <p:sp>
          <p:nvSpPr>
            <p:cNvPr id="171" name="Shape 171"/>
            <p:cNvSpPr/>
            <p:nvPr/>
          </p:nvSpPr>
          <p:spPr>
            <a:xfrm>
              <a:off y="4187325" x="2032625"/>
              <a:ext cy="459299" cx="469499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>
                <a:spcBef>
                  <a:spcPts val="0"/>
                </a:spcBef>
                <a:buNone/>
              </a:pPr>
              <a:r>
                <a:rPr sz="1100" lang="en">
                  <a:latin typeface="Ubuntu"/>
                  <a:ea typeface="Ubuntu"/>
                  <a:cs typeface="Ubuntu"/>
                  <a:sym typeface="Ubuntu"/>
                </a:rPr>
                <a:t>D</a:t>
              </a:r>
            </a:p>
          </p:txBody>
        </p:sp>
        <p:sp>
          <p:nvSpPr>
            <p:cNvPr id="172" name="Shape 172"/>
            <p:cNvSpPr/>
            <p:nvPr/>
          </p:nvSpPr>
          <p:spPr>
            <a:xfrm>
              <a:off y="4187325" x="2664425"/>
              <a:ext cy="459299" cx="469499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>
                <a:spcBef>
                  <a:spcPts val="0"/>
                </a:spcBef>
                <a:buNone/>
              </a:pPr>
              <a:r>
                <a:rPr sz="1100" lang="en">
                  <a:latin typeface="Ubuntu"/>
                  <a:ea typeface="Ubuntu"/>
                  <a:cs typeface="Ubuntu"/>
                  <a:sym typeface="Ubuntu"/>
                </a:rPr>
                <a:t>E</a:t>
              </a:r>
            </a:p>
          </p:txBody>
        </p:sp>
        <p:cxnSp>
          <p:nvCxnSpPr>
            <p:cNvPr id="173" name="Shape 173"/>
            <p:cNvCxnSpPr>
              <a:stCxn id="168" idx="0"/>
            </p:cNvCxnSpPr>
            <p:nvPr/>
          </p:nvCxnSpPr>
          <p:spPr>
            <a:xfrm rot="10800000" flipH="1">
              <a:off y="1976325" x="371974"/>
              <a:ext cy="2211000" cx="12759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174" name="Shape 174"/>
            <p:cNvCxnSpPr>
              <a:stCxn id="169" idx="0"/>
            </p:cNvCxnSpPr>
            <p:nvPr/>
          </p:nvCxnSpPr>
          <p:spPr>
            <a:xfrm rot="10800000">
              <a:off y="3089925" x="1003774"/>
              <a:ext cy="1097400" cx="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175" name="Shape 175"/>
            <p:cNvCxnSpPr>
              <a:stCxn id="172" idx="0"/>
            </p:cNvCxnSpPr>
            <p:nvPr/>
          </p:nvCxnSpPr>
          <p:spPr>
            <a:xfrm rot="10800000">
              <a:off y="2000025" x="1636174"/>
              <a:ext cy="2187300" cx="12630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176" name="Shape 176"/>
            <p:cNvCxnSpPr/>
            <p:nvPr/>
          </p:nvCxnSpPr>
          <p:spPr>
            <a:xfrm rot="10800000">
              <a:off y="3112125" x="1019074"/>
              <a:ext cy="1075199" cx="610500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  <p:cxnSp>
          <p:nvCxnSpPr>
            <p:cNvPr id="177" name="Shape 177"/>
            <p:cNvCxnSpPr/>
            <p:nvPr/>
          </p:nvCxnSpPr>
          <p:spPr>
            <a:xfrm rot="10800000">
              <a:off y="1991325" x="1622975"/>
              <a:ext cy="2195999" cx="638399"/>
            </a:xfrm>
            <a:prstGeom prst="straightConnector1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lg" len="lg" type="none"/>
              <a:tailEnd w="lg" len="lg" type="none"/>
            </a:ln>
          </p:spPr>
        </p:cxnSp>
      </p:grpSp>
      <p:sp>
        <p:nvSpPr>
          <p:cNvPr id="178" name="Shape 178"/>
          <p:cNvSpPr txBox="1"/>
          <p:nvPr/>
        </p:nvSpPr>
        <p:spPr>
          <a:xfrm>
            <a:off y="4630225" x="1588550"/>
            <a:ext cy="219600" cx="1472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binary tree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y="4630225" x="5430875"/>
            <a:ext cy="219600" cx="1446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non binary tree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y="101100" x="287825"/>
            <a:ext cy="1013999" cx="83991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Non-Functional Requirements</a:t>
            </a: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y="1278516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Can easily be extended to include new reconciliation cost algorithms (modularized, well documented)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Easily accessible and compilable</a:t>
            </a:r>
          </a:p>
          <a:p>
            <a:pPr rtl="0" lvl="1" indent="-34290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Easily accessible via a public github repository</a:t>
            </a:r>
          </a:p>
          <a:p>
            <a:pPr rtl="0" lvl="1" indent="-34290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Instructions on compilation/installation will be included</a:t>
            </a:r>
          </a:p>
          <a:p>
            <a:pPr rtl="0" lvl="0" indent="0" marL="45720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 </a:t>
            </a:r>
          </a:p>
          <a:p>
            <a:pPr lvl="0" indent="-3429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No modification to the interface (as requested by client)</a:t>
            </a:r>
          </a:p>
        </p:txBody>
      </p:sp>
      <p:sp>
        <p:nvSpPr>
          <p:cNvPr id="186" name="Shape 186"/>
          <p:cNvSpPr txBox="1"/>
          <p:nvPr>
            <p:ph idx="12" type="sldNum"/>
          </p:nvPr>
        </p:nvSpPr>
        <p:spPr>
          <a:xfrm>
            <a:off y="4749850" x="8030691"/>
            <a:ext cy="393600" cx="10749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May 15-10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1" name="Shape 191"/>
          <p:cNvSpPr txBox="1"/>
          <p:nvPr>
            <p:ph type="title"/>
          </p:nvPr>
        </p:nvSpPr>
        <p:spPr>
          <a:xfrm>
            <a:off y="287250" x="197375"/>
            <a:ext cy="862200" cx="82835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4300" lang="en">
                <a:latin typeface="Ubuntu"/>
                <a:ea typeface="Ubuntu"/>
                <a:cs typeface="Ubuntu"/>
                <a:sym typeface="Ubuntu"/>
              </a:rPr>
              <a:t>Constraints and Considerations</a:t>
            </a:r>
          </a:p>
        </p:txBody>
      </p:sp>
      <p:sp>
        <p:nvSpPr>
          <p:cNvPr id="192" name="Shape 192"/>
          <p:cNvSpPr txBox="1"/>
          <p:nvPr>
            <p:ph idx="12" type="sldNum"/>
          </p:nvPr>
        </p:nvSpPr>
        <p:spPr>
          <a:xfrm>
            <a:off y="4749850" x="8169718"/>
            <a:ext cy="393600" cx="935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May 15-10</a:t>
            </a:r>
          </a:p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y="1288775" x="457200"/>
            <a:ext cy="36368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algn="l" rtl="0" lvl="0" marR="0" indent="-3429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RAxML was designed to only output binary gene trees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algn="l" rtl="0" lvl="0" marR="0" indent="-3429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Client does not want a GUI created </a:t>
            </a:r>
          </a:p>
          <a:p>
            <a:pPr algn="l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algn="l" rtl="0" lvl="0" marR="0" indent="-3429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Conforming to TreeFix’s modular structure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rtl="0" lvl="0" indent="0" marL="457200">
              <a:spcBef>
                <a:spcPts val="0"/>
              </a:spcBef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rtl="0" lvl="0" indent="0" marL="457200">
              <a:spcBef>
                <a:spcPts val="0"/>
              </a:spcBef>
              <a:buNone/>
            </a:pPr>
            <a:r>
              <a:t/>
            </a:r>
            <a:endParaRPr>
              <a:latin typeface="Ubuntu"/>
              <a:ea typeface="Ubuntu"/>
              <a:cs typeface="Ubuntu"/>
              <a:sym typeface="Ubuntu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